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63" r:id="rId4"/>
    <p:sldId id="265" r:id="rId5"/>
    <p:sldId id="264" r:id="rId6"/>
    <p:sldId id="259" r:id="rId7"/>
    <p:sldId id="260" r:id="rId8"/>
    <p:sldId id="261" r:id="rId9"/>
    <p:sldId id="262"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3" autoAdjust="0"/>
    <p:restoredTop sz="87753" autoAdjust="0"/>
  </p:normalViewPr>
  <p:slideViewPr>
    <p:cSldViewPr snapToGrid="0" showGuides="1">
      <p:cViewPr varScale="1">
        <p:scale>
          <a:sx n="66" d="100"/>
          <a:sy n="66" d="100"/>
        </p:scale>
        <p:origin x="70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A307F-B3AA-412B-BB9C-A2E3994A6FF0}" type="datetimeFigureOut">
              <a:rPr lang="en-US" smtClean="0"/>
              <a:t>4/6/2020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82E509-7E70-4A43-97B7-6FC7BE45A8ED}" type="slidenum">
              <a:rPr lang="en-US" smtClean="0"/>
              <a:t>‹#›</a:t>
            </a:fld>
            <a:endParaRPr lang="en-US"/>
          </a:p>
        </p:txBody>
      </p:sp>
    </p:spTree>
    <p:extLst>
      <p:ext uri="{BB962C8B-B14F-4D97-AF65-F5344CB8AC3E}">
        <p14:creationId xmlns:p14="http://schemas.microsoft.com/office/powerpoint/2010/main" val="3787045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2E509-7E70-4A43-97B7-6FC7BE45A8ED}" type="slidenum">
              <a:rPr lang="en-US" smtClean="0"/>
              <a:t>1</a:t>
            </a:fld>
            <a:endParaRPr lang="en-US"/>
          </a:p>
        </p:txBody>
      </p:sp>
    </p:spTree>
    <p:extLst>
      <p:ext uri="{BB962C8B-B14F-4D97-AF65-F5344CB8AC3E}">
        <p14:creationId xmlns:p14="http://schemas.microsoft.com/office/powerpoint/2010/main" val="379882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98F8EEF9-B441-4263-A407-9DA816214DDD}" type="slidenum">
              <a:rPr lang="en-US" altLang="en-US" sz="1200" smtClean="0"/>
              <a:pPr>
                <a:spcBef>
                  <a:spcPct val="0"/>
                </a:spcBef>
              </a:pPr>
              <a:t>2</a:t>
            </a:fld>
            <a:endParaRPr lang="en-US" alt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81897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2E509-7E70-4A43-97B7-6FC7BE45A8ED}" type="slidenum">
              <a:rPr lang="en-US" smtClean="0"/>
              <a:t>3</a:t>
            </a:fld>
            <a:endParaRPr lang="en-US"/>
          </a:p>
        </p:txBody>
      </p:sp>
    </p:spTree>
    <p:extLst>
      <p:ext uri="{BB962C8B-B14F-4D97-AF65-F5344CB8AC3E}">
        <p14:creationId xmlns:p14="http://schemas.microsoft.com/office/powerpoint/2010/main" val="1469199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p:sp>
      <p:sp>
        <p:nvSpPr>
          <p:cNvPr id="8195" name="Rectangle 3"/>
          <p:cNvSpPr>
            <a:spLocks noGrp="1" noChangeArrowheads="1"/>
          </p:cNvSpPr>
          <p:nvPr>
            <p:ph type="body" idx="1"/>
          </p:nvPr>
        </p:nvSpPr>
        <p:spPr bwMode="auto">
          <a:xfrm>
            <a:off x="685800" y="4342114"/>
            <a:ext cx="5486400" cy="4116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8638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a:xfrm>
            <a:off x="404813" y="698500"/>
            <a:ext cx="6048375" cy="3403600"/>
          </a:xfrm>
        </p:spPr>
      </p:sp>
      <p:sp>
        <p:nvSpPr>
          <p:cNvPr id="445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290332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Rot="1" noChangeAspect="1" noChangeArrowheads="1" noTextEdit="1"/>
          </p:cNvSpPr>
          <p:nvPr>
            <p:ph type="sldImg"/>
          </p:nvPr>
        </p:nvSpPr>
        <p:spPr>
          <a:xfrm>
            <a:off x="441325" y="614363"/>
            <a:ext cx="5988050" cy="3368675"/>
          </a:xfrm>
          <a:ln/>
        </p:spPr>
      </p:sp>
    </p:spTree>
    <p:extLst>
      <p:ext uri="{BB962C8B-B14F-4D97-AF65-F5344CB8AC3E}">
        <p14:creationId xmlns:p14="http://schemas.microsoft.com/office/powerpoint/2010/main" val="2257088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spect="1" noChangeArrowheads="1" noTextEdit="1"/>
          </p:cNvSpPr>
          <p:nvPr>
            <p:ph type="sldImg"/>
          </p:nvPr>
        </p:nvSpPr>
        <p:spPr>
          <a:xfrm>
            <a:off x="404813" y="698500"/>
            <a:ext cx="6048375" cy="3403600"/>
          </a:xfrm>
        </p:spPr>
      </p:sp>
      <p:sp>
        <p:nvSpPr>
          <p:cNvPr id="4464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99565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Rot="1" noChangeAspect="1" noChangeArrowheads="1" noTextEdit="1"/>
          </p:cNvSpPr>
          <p:nvPr>
            <p:ph type="sldImg"/>
          </p:nvPr>
        </p:nvSpPr>
        <p:spPr>
          <a:xfrm>
            <a:off x="404813" y="698500"/>
            <a:ext cx="6048375" cy="3403600"/>
          </a:xfrm>
        </p:spPr>
      </p:sp>
      <p:sp>
        <p:nvSpPr>
          <p:cNvPr id="4474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39440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7500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285309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22635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74812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2A69B5-9DB7-4F93-9516-DD199C44C3B5}"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253006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2A69B5-9DB7-4F93-9516-DD199C44C3B5}"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111645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A69B5-9DB7-4F93-9516-DD199C44C3B5}"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98176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A69B5-9DB7-4F93-9516-DD199C44C3B5}"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97049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A69B5-9DB7-4F93-9516-DD199C44C3B5}"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91952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A69B5-9DB7-4F93-9516-DD199C44C3B5}"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87366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A69B5-9DB7-4F93-9516-DD199C44C3B5}"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88050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A69B5-9DB7-4F93-9516-DD199C44C3B5}" type="datetimeFigureOut">
              <a:rPr lang="en-US" smtClean="0"/>
              <a:t>4/6/2020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E6DC3-0781-4340-80FC-442245006F1A}" type="slidenum">
              <a:rPr lang="en-US" smtClean="0"/>
              <a:t>‹#›</a:t>
            </a:fld>
            <a:endParaRPr lang="en-US"/>
          </a:p>
        </p:txBody>
      </p:sp>
    </p:spTree>
    <p:extLst>
      <p:ext uri="{BB962C8B-B14F-4D97-AF65-F5344CB8AC3E}">
        <p14:creationId xmlns:p14="http://schemas.microsoft.com/office/powerpoint/2010/main" val="192072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t="22345"/>
          <a:stretch/>
        </p:blipFill>
        <p:spPr>
          <a:xfrm>
            <a:off x="1545986" y="3235045"/>
            <a:ext cx="9305630" cy="3190151"/>
          </a:xfrm>
          <a:prstGeom prst="rect">
            <a:avLst/>
          </a:prstGeom>
        </p:spPr>
      </p:pic>
      <p:sp>
        <p:nvSpPr>
          <p:cNvPr id="2" name="Title 1"/>
          <p:cNvSpPr>
            <a:spLocks noGrp="1"/>
          </p:cNvSpPr>
          <p:nvPr>
            <p:ph type="ctrTitle"/>
          </p:nvPr>
        </p:nvSpPr>
        <p:spPr>
          <a:xfrm>
            <a:off x="1749360" y="20975"/>
            <a:ext cx="9144000" cy="515008"/>
          </a:xfrm>
        </p:spPr>
        <p:txBody>
          <a:bodyPr>
            <a:noAutofit/>
          </a:bodyPr>
          <a:lstStyle/>
          <a:p>
            <a:r>
              <a:rPr lang="en-US" sz="2800" dirty="0" smtClean="0">
                <a:solidFill>
                  <a:srgbClr val="C00000"/>
                </a:solidFill>
              </a:rPr>
              <a:t>Lecture Class Slide Presentation </a:t>
            </a:r>
            <a:r>
              <a:rPr lang="en-US" sz="2800" dirty="0" smtClean="0">
                <a:solidFill>
                  <a:srgbClr val="C00000"/>
                </a:solidFill>
              </a:rPr>
              <a:t>4-7-2020</a:t>
            </a:r>
            <a:endParaRPr lang="en-US" sz="2800" dirty="0">
              <a:solidFill>
                <a:srgbClr val="C00000"/>
              </a:solidFill>
            </a:endParaRPr>
          </a:p>
        </p:txBody>
      </p:sp>
      <p:sp>
        <p:nvSpPr>
          <p:cNvPr id="6" name="TextBox 5"/>
          <p:cNvSpPr txBox="1"/>
          <p:nvPr/>
        </p:nvSpPr>
        <p:spPr>
          <a:xfrm>
            <a:off x="1826524" y="509560"/>
            <a:ext cx="8736330" cy="2893100"/>
          </a:xfrm>
          <a:prstGeom prst="rect">
            <a:avLst/>
          </a:prstGeom>
          <a:noFill/>
        </p:spPr>
        <p:txBody>
          <a:bodyPr wrap="square" rtlCol="0">
            <a:spAutoFit/>
          </a:bodyPr>
          <a:lstStyle/>
          <a:p>
            <a:pPr marL="342900" indent="-342900">
              <a:buFont typeface="+mj-lt"/>
              <a:buAutoNum type="arabicPeriod"/>
            </a:pPr>
            <a:r>
              <a:rPr lang="en-US" sz="1400" dirty="0" smtClean="0"/>
              <a:t>Another week has gone by! Lets take a quick look at the class schedule (see below).</a:t>
            </a:r>
          </a:p>
          <a:p>
            <a:pPr marL="342900" indent="-342900">
              <a:buFont typeface="+mj-lt"/>
              <a:buAutoNum type="arabicPeriod"/>
            </a:pPr>
            <a:r>
              <a:rPr lang="en-US" sz="1400" dirty="0" smtClean="0"/>
              <a:t>In lab this week, you will be learning how to create Engineering Part Drawings (aka. Detail Drawings). You will need to create engineering drawings for all your custom designed parts in your Term Design Projects. These should be fully dimensioned, and </a:t>
            </a:r>
            <a:r>
              <a:rPr lang="en-US" sz="1400" dirty="0" err="1" smtClean="0"/>
              <a:t>toleranced</a:t>
            </a:r>
            <a:r>
              <a:rPr lang="en-US" sz="1400" dirty="0" smtClean="0"/>
              <a:t> appropriately, so they can be assembled together, are fully interchangeable, </a:t>
            </a:r>
            <a:r>
              <a:rPr lang="en-US" sz="1400" dirty="0"/>
              <a:t>a</a:t>
            </a:r>
            <a:r>
              <a:rPr lang="en-US" sz="1400" dirty="0" smtClean="0"/>
              <a:t>nd function as designed every time. </a:t>
            </a:r>
          </a:p>
          <a:p>
            <a:pPr marL="342900" indent="-342900">
              <a:buFont typeface="+mj-lt"/>
              <a:buAutoNum type="arabicPeriod"/>
            </a:pPr>
            <a:r>
              <a:rPr lang="en-US" sz="1400" dirty="0" smtClean="0"/>
              <a:t>In your teams, you should be working on the CAD modeling of your product and have made some good progress.  Your first, preliminary presentations are due in just a couple of weeks.  You will need to send your TA and grader a few screenshots of your CAD model at that time so they can review and make sure you are on the right track. P.S. I am about to post some detailed deliverables required for your presentations and  final report, on the website under in Design Project section; so look out for this; they add a little clarity to the summary version.</a:t>
            </a:r>
          </a:p>
          <a:p>
            <a:pPr marL="342900" indent="-342900">
              <a:buFont typeface="+mj-lt"/>
              <a:buAutoNum type="arabicPeriod"/>
            </a:pPr>
            <a:r>
              <a:rPr lang="en-US" sz="1400" dirty="0" smtClean="0"/>
              <a:t>In lecture class, this week we will wrap up the Engineering </a:t>
            </a:r>
            <a:r>
              <a:rPr lang="en-US" sz="1400" dirty="0"/>
              <a:t>D</a:t>
            </a:r>
            <a:r>
              <a:rPr lang="en-US" sz="1400" dirty="0" smtClean="0"/>
              <a:t>rawing A set of notes and take a look at the B set to understand concepts of GD&amp;T “Geometric Dimensioning and </a:t>
            </a:r>
            <a:r>
              <a:rPr lang="en-US" sz="1400" dirty="0" err="1" smtClean="0"/>
              <a:t>Tolerancing</a:t>
            </a:r>
            <a:r>
              <a:rPr lang="en-US" sz="1400" dirty="0" smtClean="0"/>
              <a:t>”.</a:t>
            </a:r>
            <a:endParaRPr lang="en-US" sz="1400" dirty="0"/>
          </a:p>
          <a:p>
            <a:pPr marL="342900" indent="-342900">
              <a:buFont typeface="+mj-lt"/>
              <a:buAutoNum type="arabicPeriod"/>
            </a:pPr>
            <a:endParaRPr lang="en-US" sz="1400" dirty="0" smtClean="0"/>
          </a:p>
        </p:txBody>
      </p:sp>
      <p:sp>
        <p:nvSpPr>
          <p:cNvPr id="11" name="Rectangle 10"/>
          <p:cNvSpPr/>
          <p:nvPr/>
        </p:nvSpPr>
        <p:spPr>
          <a:xfrm>
            <a:off x="1435816" y="6257581"/>
            <a:ext cx="9933591" cy="646331"/>
          </a:xfrm>
          <a:prstGeom prst="rect">
            <a:avLst/>
          </a:prstGeom>
        </p:spPr>
        <p:txBody>
          <a:bodyPr wrap="square">
            <a:spAutoFit/>
          </a:bodyPr>
          <a:lstStyle/>
          <a:p>
            <a:pPr algn="ctr"/>
            <a:r>
              <a:rPr lang="en-US" i="1" dirty="0">
                <a:solidFill>
                  <a:srgbClr val="FF0000"/>
                </a:solidFill>
              </a:rPr>
              <a:t>And don’t forget to complete the Lecture Class assignment within the next 3 days for full </a:t>
            </a:r>
            <a:r>
              <a:rPr lang="en-US" i="1" dirty="0" smtClean="0">
                <a:solidFill>
                  <a:srgbClr val="FF0000"/>
                </a:solidFill>
              </a:rPr>
              <a:t>credit – you can type within </a:t>
            </a:r>
            <a:r>
              <a:rPr lang="en-US" i="1" dirty="0" err="1" smtClean="0">
                <a:solidFill>
                  <a:srgbClr val="FF0000"/>
                </a:solidFill>
              </a:rPr>
              <a:t>powerpoint</a:t>
            </a:r>
            <a:r>
              <a:rPr lang="en-US" i="1" dirty="0" smtClean="0">
                <a:solidFill>
                  <a:srgbClr val="FF0000"/>
                </a:solidFill>
              </a:rPr>
              <a:t>, or print on paper then either scan it or take a picture with your smart phone</a:t>
            </a:r>
            <a:endParaRPr lang="en-US" i="1" dirty="0">
              <a:solidFill>
                <a:srgbClr val="FF0000"/>
              </a:solidFill>
            </a:endParaRPr>
          </a:p>
        </p:txBody>
      </p:sp>
    </p:spTree>
    <p:extLst>
      <p:ext uri="{BB962C8B-B14F-4D97-AF65-F5344CB8AC3E}">
        <p14:creationId xmlns:p14="http://schemas.microsoft.com/office/powerpoint/2010/main" val="3394656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34076" y="0"/>
            <a:ext cx="10040855" cy="6304722"/>
          </a:xfrm>
          <a:prstGeom prst="rect">
            <a:avLst/>
          </a:prstGeom>
        </p:spPr>
      </p:pic>
    </p:spTree>
    <p:extLst>
      <p:ext uri="{BB962C8B-B14F-4D97-AF65-F5344CB8AC3E}">
        <p14:creationId xmlns:p14="http://schemas.microsoft.com/office/powerpoint/2010/main" val="419698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42882" y="252070"/>
            <a:ext cx="9712797" cy="6479048"/>
          </a:xfrm>
          <a:prstGeom prst="rect">
            <a:avLst/>
          </a:prstGeom>
        </p:spPr>
      </p:pic>
    </p:spTree>
    <p:extLst>
      <p:ext uri="{BB962C8B-B14F-4D97-AF65-F5344CB8AC3E}">
        <p14:creationId xmlns:p14="http://schemas.microsoft.com/office/powerpoint/2010/main" val="298568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H="1">
            <a:off x="4666330" y="205337"/>
            <a:ext cx="20320" cy="653288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1120" y="274320"/>
            <a:ext cx="4112632" cy="6494085"/>
          </a:xfrm>
          <a:prstGeom prst="rect">
            <a:avLst/>
          </a:prstGeom>
          <a:noFill/>
        </p:spPr>
        <p:txBody>
          <a:bodyPr wrap="square" rtlCol="0">
            <a:spAutoFit/>
          </a:bodyPr>
          <a:lstStyle/>
          <a:p>
            <a:r>
              <a:rPr lang="en-US" sz="1600" dirty="0" smtClean="0"/>
              <a:t>At the end of last week we looked at checking the </a:t>
            </a:r>
            <a:r>
              <a:rPr lang="en-US" sz="1600" dirty="0" err="1" smtClean="0"/>
              <a:t>assemblability</a:t>
            </a:r>
            <a:r>
              <a:rPr lang="en-US" sz="1600" dirty="0" smtClean="0"/>
              <a:t> of your design to ensure that individual part tolerances don’t “build-up”, and create a situation where parts don’t assemble and/or function correctly.</a:t>
            </a:r>
          </a:p>
          <a:p>
            <a:endParaRPr lang="en-US" sz="1600" dirty="0"/>
          </a:p>
          <a:p>
            <a:r>
              <a:rPr lang="en-US" sz="1600" dirty="0" smtClean="0"/>
              <a:t>I have copied </a:t>
            </a:r>
            <a:r>
              <a:rPr lang="en-US" sz="1600" dirty="0" smtClean="0"/>
              <a:t>the assignment to the right here so that I can refer to it. </a:t>
            </a:r>
            <a:r>
              <a:rPr lang="en-US" sz="1600" dirty="0" smtClean="0"/>
              <a:t>Imagine you have designed a pulley that is </a:t>
            </a:r>
            <a:r>
              <a:rPr lang="en-US" sz="1600" dirty="0" smtClean="0"/>
              <a:t>mounted on a </a:t>
            </a:r>
            <a:r>
              <a:rPr lang="en-US" sz="1600" dirty="0" smtClean="0"/>
              <a:t>shaft with two plain bearings/bushings.</a:t>
            </a:r>
          </a:p>
          <a:p>
            <a:endParaRPr lang="en-US" sz="1600" dirty="0"/>
          </a:p>
          <a:p>
            <a:r>
              <a:rPr lang="en-US" sz="1600" dirty="0" smtClean="0"/>
              <a:t>The pulley must be free to rotate between the two bushings when assembled.  The 20 dimension is the dimension of the housing and I have put a tolerance on there that should allow the other parts </a:t>
            </a:r>
            <a:r>
              <a:rPr lang="en-US" sz="1600" dirty="0" smtClean="0"/>
              <a:t>to run freely and </a:t>
            </a:r>
            <a:r>
              <a:rPr lang="en-US" sz="1600" dirty="0" smtClean="0"/>
              <a:t>without causing interference.</a:t>
            </a:r>
          </a:p>
          <a:p>
            <a:endParaRPr lang="en-US" sz="1600" dirty="0"/>
          </a:p>
          <a:p>
            <a:r>
              <a:rPr lang="en-US" sz="1600" dirty="0" smtClean="0"/>
              <a:t>By checking the “worst case” Clearance and Allowance (biggest and smallest gap), we can check that this will work assuming the manufacturers keep to the design tolerances of the individual matin</a:t>
            </a:r>
            <a:r>
              <a:rPr lang="en-US" sz="1600" dirty="0" smtClean="0"/>
              <a:t>g parts. The “worst case” being when they are each manufactured at their smallest and largest conditions while still being “within tolerance”.</a:t>
            </a:r>
            <a:endParaRPr lang="en-US" sz="1600" dirty="0" smtClean="0"/>
          </a:p>
        </p:txBody>
      </p:sp>
      <p:sp>
        <p:nvSpPr>
          <p:cNvPr id="25" name="Rectangle 45"/>
          <p:cNvSpPr>
            <a:spLocks noChangeArrowheads="1"/>
          </p:cNvSpPr>
          <p:nvPr/>
        </p:nvSpPr>
        <p:spPr bwMode="auto">
          <a:xfrm>
            <a:off x="5321988" y="2551112"/>
            <a:ext cx="10287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01882" tIns="50941" rIns="101882" bIns="50941">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r>
              <a:rPr lang="en-US" altLang="en-US" sz="1600" b="0"/>
              <a:t>Assembly</a:t>
            </a:r>
          </a:p>
        </p:txBody>
      </p:sp>
      <p:sp>
        <p:nvSpPr>
          <p:cNvPr id="26" name="Rectangle 47"/>
          <p:cNvSpPr>
            <a:spLocks noChangeArrowheads="1"/>
          </p:cNvSpPr>
          <p:nvPr/>
        </p:nvSpPr>
        <p:spPr bwMode="auto">
          <a:xfrm>
            <a:off x="5836338" y="4521200"/>
            <a:ext cx="7377113"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1882" tIns="50941" rIns="101882" bIns="50941">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endParaRPr lang="en-US" altLang="en-US" b="0"/>
          </a:p>
          <a:p>
            <a:r>
              <a:rPr lang="en-US" altLang="en-US" b="0"/>
              <a:t>1. What is the worst case Clearance ___________</a:t>
            </a:r>
          </a:p>
          <a:p>
            <a:endParaRPr lang="en-US" altLang="en-US" b="0"/>
          </a:p>
          <a:p>
            <a:r>
              <a:rPr lang="en-US" altLang="en-US" b="0"/>
              <a:t>2.  What is the worst case Allowance  ____________</a:t>
            </a:r>
          </a:p>
        </p:txBody>
      </p:sp>
      <p:sp>
        <p:nvSpPr>
          <p:cNvPr id="28" name="Freeform 49"/>
          <p:cNvSpPr>
            <a:spLocks/>
          </p:cNvSpPr>
          <p:nvPr/>
        </p:nvSpPr>
        <p:spPr bwMode="auto">
          <a:xfrm>
            <a:off x="6661838" y="2297112"/>
            <a:ext cx="2286000" cy="1298575"/>
          </a:xfrm>
          <a:custGeom>
            <a:avLst/>
            <a:gdLst>
              <a:gd name="T0" fmla="*/ 0 w 10000"/>
              <a:gd name="T1" fmla="*/ 2147483646 h 10000"/>
              <a:gd name="T2" fmla="*/ 0 w 10000"/>
              <a:gd name="T3" fmla="*/ 2147483646 h 10000"/>
              <a:gd name="T4" fmla="*/ 0 w 10000"/>
              <a:gd name="T5" fmla="*/ 0 h 10000"/>
              <a:gd name="T6" fmla="*/ 2147483646 w 10000"/>
              <a:gd name="T7" fmla="*/ 0 h 10000"/>
              <a:gd name="T8" fmla="*/ 2147483646 w 10000"/>
              <a:gd name="T9" fmla="*/ 2147483646 h 10000"/>
              <a:gd name="T10" fmla="*/ 2147483646 w 10000"/>
              <a:gd name="T11" fmla="*/ 2147483646 h 10000"/>
              <a:gd name="T12" fmla="*/ 2147483646 w 10000"/>
              <a:gd name="T13" fmla="*/ 0 h 10000"/>
              <a:gd name="T14" fmla="*/ 2147483646 w 10000"/>
              <a:gd name="T15" fmla="*/ 0 h 10000"/>
              <a:gd name="T16" fmla="*/ 2147483646 w 10000"/>
              <a:gd name="T17" fmla="*/ 2147483646 h 10000"/>
              <a:gd name="T18" fmla="*/ 0 w 10000"/>
              <a:gd name="T19" fmla="*/ 2147483646 h 100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000" h="10000">
                <a:moveTo>
                  <a:pt x="0" y="10000"/>
                </a:moveTo>
                <a:lnTo>
                  <a:pt x="0" y="9449"/>
                </a:lnTo>
                <a:lnTo>
                  <a:pt x="0" y="0"/>
                </a:lnTo>
                <a:lnTo>
                  <a:pt x="1475" y="0"/>
                </a:lnTo>
                <a:cubicBezTo>
                  <a:pt x="1487" y="2606"/>
                  <a:pt x="1498" y="5212"/>
                  <a:pt x="1510" y="7818"/>
                </a:cubicBezTo>
                <a:lnTo>
                  <a:pt x="8706" y="7963"/>
                </a:lnTo>
                <a:cubicBezTo>
                  <a:pt x="8700" y="5309"/>
                  <a:pt x="8695" y="2654"/>
                  <a:pt x="8689" y="0"/>
                </a:cubicBezTo>
                <a:lnTo>
                  <a:pt x="10000" y="0"/>
                </a:lnTo>
                <a:lnTo>
                  <a:pt x="10000" y="10000"/>
                </a:lnTo>
                <a:lnTo>
                  <a:pt x="0" y="10000"/>
                </a:lnTo>
                <a:close/>
              </a:path>
            </a:pathLst>
          </a:custGeom>
          <a:pattFill prst="wdDnDiag">
            <a:fgClr>
              <a:schemeClr val="tx1"/>
            </a:fgClr>
            <a:bgClr>
              <a:schemeClr val="bg1"/>
            </a:bgClr>
          </a:pattFill>
          <a:ln w="19050">
            <a:solidFill>
              <a:schemeClr val="tx1"/>
            </a:solidFill>
            <a:round/>
            <a:headEnd/>
            <a:tailEnd/>
          </a:ln>
        </p:spPr>
        <p:txBody>
          <a:bodyPr/>
          <a:lstStyle/>
          <a:p>
            <a:endParaRPr lang="en-US"/>
          </a:p>
        </p:txBody>
      </p:sp>
      <p:sp>
        <p:nvSpPr>
          <p:cNvPr id="29" name="Line 52"/>
          <p:cNvSpPr>
            <a:spLocks noChangeShapeType="1"/>
          </p:cNvSpPr>
          <p:nvPr/>
        </p:nvSpPr>
        <p:spPr bwMode="auto">
          <a:xfrm flipH="1">
            <a:off x="7003151" y="3346450"/>
            <a:ext cx="0" cy="8953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54"/>
          <p:cNvSpPr>
            <a:spLocks noChangeShapeType="1"/>
          </p:cNvSpPr>
          <p:nvPr/>
        </p:nvSpPr>
        <p:spPr bwMode="auto">
          <a:xfrm>
            <a:off x="7030138" y="4159250"/>
            <a:ext cx="1617663"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 name="Line 55"/>
          <p:cNvSpPr>
            <a:spLocks noChangeShapeType="1"/>
          </p:cNvSpPr>
          <p:nvPr/>
        </p:nvSpPr>
        <p:spPr bwMode="auto">
          <a:xfrm>
            <a:off x="8630338" y="4159250"/>
            <a:ext cx="5191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Text Box 60"/>
          <p:cNvSpPr txBox="1">
            <a:spLocks noChangeArrowheads="1"/>
          </p:cNvSpPr>
          <p:nvPr/>
        </p:nvSpPr>
        <p:spPr bwMode="auto">
          <a:xfrm>
            <a:off x="9228826" y="847725"/>
            <a:ext cx="10398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a:spcBef>
                <a:spcPct val="50000"/>
              </a:spcBef>
            </a:pPr>
            <a:r>
              <a:rPr lang="en-US" altLang="en-US" sz="1600">
                <a:latin typeface="Symbol" panose="05050102010706020507" pitchFamily="18" charset="2"/>
              </a:rPr>
              <a:t>2</a:t>
            </a:r>
            <a:r>
              <a:rPr lang="en-US" altLang="en-US" sz="1600"/>
              <a:t>  </a:t>
            </a:r>
          </a:p>
        </p:txBody>
      </p:sp>
      <p:sp>
        <p:nvSpPr>
          <p:cNvPr id="37" name="Text Box 61"/>
          <p:cNvSpPr txBox="1">
            <a:spLocks noChangeArrowheads="1"/>
          </p:cNvSpPr>
          <p:nvPr/>
        </p:nvSpPr>
        <p:spPr bwMode="auto">
          <a:xfrm>
            <a:off x="9432026" y="736600"/>
            <a:ext cx="836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r>
              <a:rPr lang="en-US" altLang="en-US" sz="1600">
                <a:latin typeface="Symbol" panose="05050102010706020507" pitchFamily="18" charset="2"/>
              </a:rPr>
              <a:t>+ </a:t>
            </a:r>
            <a:r>
              <a:rPr lang="en-US" altLang="en-US" sz="1600">
                <a:latin typeface="Times New Roman" panose="02020603050405020304" pitchFamily="18" charset="0"/>
              </a:rPr>
              <a:t>0.125</a:t>
            </a:r>
          </a:p>
          <a:p>
            <a:r>
              <a:rPr lang="en-US" altLang="en-US" sz="1600">
                <a:latin typeface="Symbol" panose="05050102010706020507" pitchFamily="18" charset="2"/>
              </a:rPr>
              <a:t>- </a:t>
            </a:r>
            <a:r>
              <a:rPr lang="en-US" altLang="en-US" sz="1600">
                <a:latin typeface="Times New Roman" panose="02020603050405020304" pitchFamily="18" charset="0"/>
              </a:rPr>
              <a:t>0.125</a:t>
            </a:r>
            <a:r>
              <a:rPr lang="en-US" altLang="en-US" sz="1600"/>
              <a:t>  </a:t>
            </a:r>
          </a:p>
        </p:txBody>
      </p:sp>
      <p:sp>
        <p:nvSpPr>
          <p:cNvPr id="39" name="Text Box 62"/>
          <p:cNvSpPr txBox="1">
            <a:spLocks noChangeArrowheads="1"/>
          </p:cNvSpPr>
          <p:nvPr/>
        </p:nvSpPr>
        <p:spPr bwMode="auto">
          <a:xfrm>
            <a:off x="9206601" y="3995737"/>
            <a:ext cx="10398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a:spcBef>
                <a:spcPct val="50000"/>
              </a:spcBef>
            </a:pPr>
            <a:r>
              <a:rPr lang="en-US" altLang="en-US" sz="1600">
                <a:latin typeface="Symbol" panose="05050102010706020507" pitchFamily="18" charset="2"/>
              </a:rPr>
              <a:t>20</a:t>
            </a:r>
            <a:endParaRPr lang="en-US" altLang="en-US" sz="1600"/>
          </a:p>
        </p:txBody>
      </p:sp>
      <p:sp>
        <p:nvSpPr>
          <p:cNvPr id="40" name="AutoShape 65"/>
          <p:cNvSpPr>
            <a:spLocks noChangeArrowheads="1"/>
          </p:cNvSpPr>
          <p:nvPr/>
        </p:nvSpPr>
        <p:spPr bwMode="auto">
          <a:xfrm rot="4442914">
            <a:off x="6876945" y="1837531"/>
            <a:ext cx="273050" cy="230187"/>
          </a:xfrm>
          <a:prstGeom prst="rightArrow">
            <a:avLst>
              <a:gd name="adj1" fmla="val 50000"/>
              <a:gd name="adj2" fmla="val 29930"/>
            </a:avLst>
          </a:prstGeom>
          <a:noFill/>
          <a:ln w="12700">
            <a:solidFill>
              <a:srgbClr val="B2B2B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endParaRPr lang="en-US" altLang="en-US" sz="1600"/>
          </a:p>
        </p:txBody>
      </p:sp>
      <p:sp>
        <p:nvSpPr>
          <p:cNvPr id="41" name="AutoShape 66"/>
          <p:cNvSpPr>
            <a:spLocks noChangeArrowheads="1"/>
          </p:cNvSpPr>
          <p:nvPr/>
        </p:nvSpPr>
        <p:spPr bwMode="auto">
          <a:xfrm rot="6524624">
            <a:off x="8444601" y="1882774"/>
            <a:ext cx="273050" cy="231775"/>
          </a:xfrm>
          <a:prstGeom prst="rightArrow">
            <a:avLst>
              <a:gd name="adj1" fmla="val 50000"/>
              <a:gd name="adj2" fmla="val 29725"/>
            </a:avLst>
          </a:prstGeom>
          <a:noFill/>
          <a:ln w="12700">
            <a:solidFill>
              <a:srgbClr val="B2B2B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endParaRPr lang="en-US" altLang="en-US" sz="1600"/>
          </a:p>
        </p:txBody>
      </p:sp>
      <p:sp>
        <p:nvSpPr>
          <p:cNvPr id="43" name="Text Box 67"/>
          <p:cNvSpPr txBox="1">
            <a:spLocks noChangeArrowheads="1"/>
          </p:cNvSpPr>
          <p:nvPr/>
        </p:nvSpPr>
        <p:spPr bwMode="auto">
          <a:xfrm>
            <a:off x="9484413" y="3867150"/>
            <a:ext cx="819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r>
              <a:rPr lang="en-US" altLang="en-US" sz="1600">
                <a:latin typeface="Symbol" panose="05050102010706020507" pitchFamily="18" charset="2"/>
              </a:rPr>
              <a:t>+ </a:t>
            </a:r>
            <a:r>
              <a:rPr lang="en-US" altLang="en-US" sz="1600">
                <a:latin typeface="Times New Roman" panose="02020603050405020304" pitchFamily="18" charset="0"/>
              </a:rPr>
              <a:t>0.500</a:t>
            </a:r>
          </a:p>
          <a:p>
            <a:r>
              <a:rPr lang="en-US" altLang="en-US" sz="1600">
                <a:latin typeface="Symbol" panose="05050102010706020507" pitchFamily="18" charset="2"/>
              </a:rPr>
              <a:t>+ </a:t>
            </a:r>
            <a:r>
              <a:rPr lang="en-US" altLang="en-US" sz="1600">
                <a:latin typeface="Times New Roman" panose="02020603050405020304" pitchFamily="18" charset="0"/>
              </a:rPr>
              <a:t>0.375</a:t>
            </a:r>
            <a:r>
              <a:rPr lang="en-US" altLang="en-US" sz="1600"/>
              <a:t> </a:t>
            </a:r>
          </a:p>
        </p:txBody>
      </p:sp>
      <p:sp>
        <p:nvSpPr>
          <p:cNvPr id="44" name="Rectangle 43"/>
          <p:cNvSpPr/>
          <p:nvPr/>
        </p:nvSpPr>
        <p:spPr>
          <a:xfrm>
            <a:off x="5331513" y="6016625"/>
            <a:ext cx="5029200" cy="841375"/>
          </a:xfrm>
          <a:prstGeom prst="rect">
            <a:avLst/>
          </a:prstGeom>
        </p:spPr>
        <p:txBody>
          <a:bodyPr lIns="101882" tIns="50941" rIns="101882" bIns="50941">
            <a:spAutoFit/>
          </a:bodyPr>
          <a:lstStyle/>
          <a:p>
            <a:pPr algn="ctr">
              <a:defRPr/>
            </a:pPr>
            <a:r>
              <a:rPr lang="en-US" sz="1600" dirty="0">
                <a:solidFill>
                  <a:schemeClr val="bg1">
                    <a:lumMod val="50000"/>
                  </a:schemeClr>
                </a:solidFill>
              </a:rPr>
              <a:t>Reminder:</a:t>
            </a:r>
          </a:p>
          <a:p>
            <a:pPr algn="ctr">
              <a:defRPr/>
            </a:pPr>
            <a:r>
              <a:rPr lang="en-US" sz="1600" dirty="0">
                <a:solidFill>
                  <a:schemeClr val="bg1">
                    <a:lumMod val="50000"/>
                  </a:schemeClr>
                </a:solidFill>
              </a:rPr>
              <a:t>Allowance = Smallest Hole – Largest Shaft</a:t>
            </a:r>
          </a:p>
          <a:p>
            <a:pPr algn="ctr">
              <a:defRPr/>
            </a:pPr>
            <a:r>
              <a:rPr lang="en-US" sz="1600" dirty="0">
                <a:solidFill>
                  <a:schemeClr val="bg1">
                    <a:lumMod val="50000"/>
                  </a:schemeClr>
                </a:solidFill>
              </a:rPr>
              <a:t>Clearance = Largest Hole – Smallest Shaft</a:t>
            </a:r>
          </a:p>
        </p:txBody>
      </p:sp>
      <p:grpSp>
        <p:nvGrpSpPr>
          <p:cNvPr id="45" name="Group 37"/>
          <p:cNvGrpSpPr>
            <a:grpSpLocks/>
          </p:cNvGrpSpPr>
          <p:nvPr/>
        </p:nvGrpSpPr>
        <p:grpSpPr bwMode="auto">
          <a:xfrm>
            <a:off x="7012676" y="2574925"/>
            <a:ext cx="153987" cy="415925"/>
            <a:chOff x="1088637" y="888528"/>
            <a:chExt cx="153441" cy="416928"/>
          </a:xfrm>
        </p:grpSpPr>
        <p:grpSp>
          <p:nvGrpSpPr>
            <p:cNvPr id="46" name="Group 35"/>
            <p:cNvGrpSpPr>
              <a:grpSpLocks/>
            </p:cNvGrpSpPr>
            <p:nvPr/>
          </p:nvGrpSpPr>
          <p:grpSpPr bwMode="auto">
            <a:xfrm>
              <a:off x="1089678" y="888528"/>
              <a:ext cx="152400" cy="414474"/>
              <a:chOff x="2286000" y="963757"/>
              <a:chExt cx="152400" cy="414474"/>
            </a:xfrm>
          </p:grpSpPr>
          <p:sp>
            <p:nvSpPr>
              <p:cNvPr id="49" name="Rectangle 3"/>
              <p:cNvSpPr>
                <a:spLocks noChangeArrowheads="1"/>
              </p:cNvSpPr>
              <p:nvPr/>
            </p:nvSpPr>
            <p:spPr bwMode="auto">
              <a:xfrm>
                <a:off x="2286000" y="963757"/>
                <a:ext cx="152400" cy="414474"/>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en-US" sz="1600"/>
              </a:p>
            </p:txBody>
          </p:sp>
          <p:cxnSp>
            <p:nvCxnSpPr>
              <p:cNvPr id="50" name="Straight Connector 8"/>
              <p:cNvCxnSpPr>
                <a:cxnSpLocks noChangeShapeType="1"/>
              </p:cNvCxnSpPr>
              <p:nvPr/>
            </p:nvCxnSpPr>
            <p:spPr bwMode="auto">
              <a:xfrm flipV="1">
                <a:off x="2286000" y="1085199"/>
                <a:ext cx="151011" cy="366"/>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grpSp>
        <p:sp>
          <p:nvSpPr>
            <p:cNvPr id="47" name="Rectangle 36"/>
            <p:cNvSpPr>
              <a:spLocks noChangeArrowheads="1"/>
            </p:cNvSpPr>
            <p:nvPr/>
          </p:nvSpPr>
          <p:spPr bwMode="auto">
            <a:xfrm>
              <a:off x="1088637" y="888528"/>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sp>
          <p:nvSpPr>
            <p:cNvPr id="48" name="Rectangle 73"/>
            <p:cNvSpPr>
              <a:spLocks noChangeArrowheads="1"/>
            </p:cNvSpPr>
            <p:nvPr/>
          </p:nvSpPr>
          <p:spPr bwMode="auto">
            <a:xfrm>
              <a:off x="1088637" y="1184014"/>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grpSp>
      <p:grpSp>
        <p:nvGrpSpPr>
          <p:cNvPr id="51" name="Group 75"/>
          <p:cNvGrpSpPr>
            <a:grpSpLocks/>
          </p:cNvGrpSpPr>
          <p:nvPr/>
        </p:nvGrpSpPr>
        <p:grpSpPr bwMode="auto">
          <a:xfrm>
            <a:off x="8482701" y="2568575"/>
            <a:ext cx="153987" cy="415925"/>
            <a:chOff x="1088637" y="888528"/>
            <a:chExt cx="153441" cy="416928"/>
          </a:xfrm>
        </p:grpSpPr>
        <p:grpSp>
          <p:nvGrpSpPr>
            <p:cNvPr id="52" name="Group 76"/>
            <p:cNvGrpSpPr>
              <a:grpSpLocks/>
            </p:cNvGrpSpPr>
            <p:nvPr/>
          </p:nvGrpSpPr>
          <p:grpSpPr bwMode="auto">
            <a:xfrm>
              <a:off x="1089678" y="888528"/>
              <a:ext cx="152400" cy="414474"/>
              <a:chOff x="2286000" y="963757"/>
              <a:chExt cx="152400" cy="414474"/>
            </a:xfrm>
          </p:grpSpPr>
          <p:sp>
            <p:nvSpPr>
              <p:cNvPr id="55" name="Rectangle 79"/>
              <p:cNvSpPr>
                <a:spLocks noChangeArrowheads="1"/>
              </p:cNvSpPr>
              <p:nvPr/>
            </p:nvSpPr>
            <p:spPr bwMode="auto">
              <a:xfrm>
                <a:off x="2286000" y="963757"/>
                <a:ext cx="152400" cy="414474"/>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en-US" sz="1600"/>
              </a:p>
            </p:txBody>
          </p:sp>
          <p:cxnSp>
            <p:nvCxnSpPr>
              <p:cNvPr id="56" name="Straight Connector 80"/>
              <p:cNvCxnSpPr>
                <a:cxnSpLocks noChangeShapeType="1"/>
              </p:cNvCxnSpPr>
              <p:nvPr/>
            </p:nvCxnSpPr>
            <p:spPr bwMode="auto">
              <a:xfrm flipV="1">
                <a:off x="2286000" y="1085199"/>
                <a:ext cx="151011" cy="366"/>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grpSp>
        <p:sp>
          <p:nvSpPr>
            <p:cNvPr id="53" name="Rectangle 77"/>
            <p:cNvSpPr>
              <a:spLocks noChangeArrowheads="1"/>
            </p:cNvSpPr>
            <p:nvPr/>
          </p:nvSpPr>
          <p:spPr bwMode="auto">
            <a:xfrm>
              <a:off x="1088637" y="888528"/>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sp>
          <p:nvSpPr>
            <p:cNvPr id="54" name="Rectangle 78"/>
            <p:cNvSpPr>
              <a:spLocks noChangeArrowheads="1"/>
            </p:cNvSpPr>
            <p:nvPr/>
          </p:nvSpPr>
          <p:spPr bwMode="auto">
            <a:xfrm>
              <a:off x="1088637" y="1184014"/>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grpSp>
      <p:sp>
        <p:nvSpPr>
          <p:cNvPr id="57" name="Rounded Rectangle 39"/>
          <p:cNvSpPr>
            <a:spLocks noChangeArrowheads="1"/>
          </p:cNvSpPr>
          <p:nvPr/>
        </p:nvSpPr>
        <p:spPr bwMode="auto">
          <a:xfrm>
            <a:off x="7161901" y="2370137"/>
            <a:ext cx="1316037" cy="784225"/>
          </a:xfrm>
          <a:prstGeom prst="roundRect">
            <a:avLst>
              <a:gd name="adj" fmla="val 16667"/>
            </a:avLst>
          </a:prstGeom>
          <a:solidFill>
            <a:schemeClr val="bg1"/>
          </a:solidFill>
          <a:ln w="12700" algn="ctr">
            <a:solidFill>
              <a:schemeClr val="tx1"/>
            </a:solidFill>
            <a:round/>
            <a:headEnd/>
            <a:tailEnd/>
          </a:ln>
        </p:spPr>
        <p:txBody>
          <a:bodyPr/>
          <a:lstStyle/>
          <a:p>
            <a:endParaRPr lang="en-US" altLang="en-US" sz="1600"/>
          </a:p>
        </p:txBody>
      </p:sp>
      <p:sp>
        <p:nvSpPr>
          <p:cNvPr id="58" name="Rectangle 6"/>
          <p:cNvSpPr>
            <a:spLocks noChangeArrowheads="1"/>
          </p:cNvSpPr>
          <p:nvPr/>
        </p:nvSpPr>
        <p:spPr bwMode="auto">
          <a:xfrm>
            <a:off x="6588813" y="2693987"/>
            <a:ext cx="2439988" cy="163513"/>
          </a:xfrm>
          <a:prstGeom prst="rect">
            <a:avLst/>
          </a:prstGeom>
          <a:solidFill>
            <a:schemeClr val="bg1"/>
          </a:solidFill>
          <a:ln w="12700" algn="ctr">
            <a:solidFill>
              <a:schemeClr val="tx1"/>
            </a:solidFill>
            <a:round/>
            <a:headEnd/>
            <a:tailEnd/>
          </a:ln>
        </p:spPr>
        <p:txBody>
          <a:bodyPr/>
          <a:lstStyle/>
          <a:p>
            <a:endParaRPr lang="en-US" altLang="en-US" sz="1600"/>
          </a:p>
        </p:txBody>
      </p:sp>
      <p:cxnSp>
        <p:nvCxnSpPr>
          <p:cNvPr id="59" name="Straight Connector 5"/>
          <p:cNvCxnSpPr>
            <a:cxnSpLocks noChangeShapeType="1"/>
          </p:cNvCxnSpPr>
          <p:nvPr/>
        </p:nvCxnSpPr>
        <p:spPr bwMode="auto">
          <a:xfrm flipV="1">
            <a:off x="6390376" y="2782887"/>
            <a:ext cx="2911475" cy="6350"/>
          </a:xfrm>
          <a:prstGeom prst="line">
            <a:avLst/>
          </a:prstGeom>
          <a:noFill/>
          <a:ln w="9525" algn="ctr">
            <a:solidFill>
              <a:schemeClr val="tx1"/>
            </a:solidFill>
            <a:prstDash val="dashDot"/>
            <a:round/>
            <a:headEnd/>
            <a:tailEnd/>
          </a:ln>
          <a:extLst>
            <a:ext uri="{909E8E84-426E-40DD-AFC4-6F175D3DCCD1}">
              <a14:hiddenFill xmlns:a14="http://schemas.microsoft.com/office/drawing/2010/main">
                <a:noFill/>
              </a14:hiddenFill>
            </a:ext>
          </a:extLst>
        </p:spPr>
      </p:cxnSp>
      <p:grpSp>
        <p:nvGrpSpPr>
          <p:cNvPr id="60" name="Group 99"/>
          <p:cNvGrpSpPr>
            <a:grpSpLocks/>
          </p:cNvGrpSpPr>
          <p:nvPr/>
        </p:nvGrpSpPr>
        <p:grpSpPr bwMode="auto">
          <a:xfrm>
            <a:off x="6665013" y="1227137"/>
            <a:ext cx="153988" cy="417513"/>
            <a:chOff x="1088637" y="888528"/>
            <a:chExt cx="153441" cy="416928"/>
          </a:xfrm>
        </p:grpSpPr>
        <p:grpSp>
          <p:nvGrpSpPr>
            <p:cNvPr id="61" name="Group 100"/>
            <p:cNvGrpSpPr>
              <a:grpSpLocks/>
            </p:cNvGrpSpPr>
            <p:nvPr/>
          </p:nvGrpSpPr>
          <p:grpSpPr bwMode="auto">
            <a:xfrm>
              <a:off x="1089678" y="888528"/>
              <a:ext cx="152400" cy="414474"/>
              <a:chOff x="2286000" y="963757"/>
              <a:chExt cx="152400" cy="414474"/>
            </a:xfrm>
          </p:grpSpPr>
          <p:sp>
            <p:nvSpPr>
              <p:cNvPr id="64" name="Rectangle 103"/>
              <p:cNvSpPr>
                <a:spLocks noChangeArrowheads="1"/>
              </p:cNvSpPr>
              <p:nvPr/>
            </p:nvSpPr>
            <p:spPr bwMode="auto">
              <a:xfrm>
                <a:off x="2286000" y="963757"/>
                <a:ext cx="152400" cy="414474"/>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en-US" sz="1600"/>
              </a:p>
            </p:txBody>
          </p:sp>
          <p:cxnSp>
            <p:nvCxnSpPr>
              <p:cNvPr id="65" name="Straight Connector 104"/>
              <p:cNvCxnSpPr>
                <a:cxnSpLocks noChangeShapeType="1"/>
              </p:cNvCxnSpPr>
              <p:nvPr/>
            </p:nvCxnSpPr>
            <p:spPr bwMode="auto">
              <a:xfrm flipV="1">
                <a:off x="2286000" y="1085199"/>
                <a:ext cx="151011" cy="366"/>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grpSp>
        <p:sp>
          <p:nvSpPr>
            <p:cNvPr id="62" name="Rectangle 101"/>
            <p:cNvSpPr>
              <a:spLocks noChangeArrowheads="1"/>
            </p:cNvSpPr>
            <p:nvPr/>
          </p:nvSpPr>
          <p:spPr bwMode="auto">
            <a:xfrm>
              <a:off x="1088637" y="888528"/>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sp>
          <p:nvSpPr>
            <p:cNvPr id="63" name="Rectangle 102"/>
            <p:cNvSpPr>
              <a:spLocks noChangeArrowheads="1"/>
            </p:cNvSpPr>
            <p:nvPr/>
          </p:nvSpPr>
          <p:spPr bwMode="auto">
            <a:xfrm>
              <a:off x="1088637" y="1184014"/>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grpSp>
      <p:grpSp>
        <p:nvGrpSpPr>
          <p:cNvPr id="66" name="Group 105"/>
          <p:cNvGrpSpPr>
            <a:grpSpLocks/>
          </p:cNvGrpSpPr>
          <p:nvPr/>
        </p:nvGrpSpPr>
        <p:grpSpPr bwMode="auto">
          <a:xfrm>
            <a:off x="8719238" y="1235075"/>
            <a:ext cx="152400" cy="415925"/>
            <a:chOff x="1088637" y="888528"/>
            <a:chExt cx="153441" cy="416928"/>
          </a:xfrm>
        </p:grpSpPr>
        <p:grpSp>
          <p:nvGrpSpPr>
            <p:cNvPr id="67" name="Group 106"/>
            <p:cNvGrpSpPr>
              <a:grpSpLocks/>
            </p:cNvGrpSpPr>
            <p:nvPr/>
          </p:nvGrpSpPr>
          <p:grpSpPr bwMode="auto">
            <a:xfrm>
              <a:off x="1089678" y="888528"/>
              <a:ext cx="152400" cy="414474"/>
              <a:chOff x="2286000" y="963757"/>
              <a:chExt cx="152400" cy="414474"/>
            </a:xfrm>
          </p:grpSpPr>
          <p:sp>
            <p:nvSpPr>
              <p:cNvPr id="70" name="Rectangle 109"/>
              <p:cNvSpPr>
                <a:spLocks noChangeArrowheads="1"/>
              </p:cNvSpPr>
              <p:nvPr/>
            </p:nvSpPr>
            <p:spPr bwMode="auto">
              <a:xfrm>
                <a:off x="2286000" y="963757"/>
                <a:ext cx="152400" cy="414474"/>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en-US" sz="1600"/>
              </a:p>
            </p:txBody>
          </p:sp>
          <p:cxnSp>
            <p:nvCxnSpPr>
              <p:cNvPr id="71" name="Straight Connector 110"/>
              <p:cNvCxnSpPr>
                <a:cxnSpLocks noChangeShapeType="1"/>
              </p:cNvCxnSpPr>
              <p:nvPr/>
            </p:nvCxnSpPr>
            <p:spPr bwMode="auto">
              <a:xfrm flipV="1">
                <a:off x="2286000" y="1085199"/>
                <a:ext cx="151011" cy="366"/>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grpSp>
        <p:sp>
          <p:nvSpPr>
            <p:cNvPr id="68" name="Rectangle 107"/>
            <p:cNvSpPr>
              <a:spLocks noChangeArrowheads="1"/>
            </p:cNvSpPr>
            <p:nvPr/>
          </p:nvSpPr>
          <p:spPr bwMode="auto">
            <a:xfrm>
              <a:off x="1088637" y="888528"/>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sp>
          <p:nvSpPr>
            <p:cNvPr id="69" name="Rectangle 108"/>
            <p:cNvSpPr>
              <a:spLocks noChangeArrowheads="1"/>
            </p:cNvSpPr>
            <p:nvPr/>
          </p:nvSpPr>
          <p:spPr bwMode="auto">
            <a:xfrm>
              <a:off x="1088637" y="1184014"/>
              <a:ext cx="153441" cy="121442"/>
            </a:xfrm>
            <a:prstGeom prst="rect">
              <a:avLst/>
            </a:prstGeom>
            <a:pattFill prst="wdUpDiag">
              <a:fgClr>
                <a:schemeClr val="tx1"/>
              </a:fgClr>
              <a:bgClr>
                <a:schemeClr val="bg1"/>
              </a:bgClr>
            </a:pattFill>
            <a:ln w="12700" algn="ctr">
              <a:solidFill>
                <a:schemeClr val="tx1"/>
              </a:solidFill>
              <a:round/>
              <a:headEnd/>
              <a:tailEnd/>
            </a:ln>
          </p:spPr>
          <p:txBody>
            <a:bodyPr/>
            <a:lstStyle/>
            <a:p>
              <a:endParaRPr lang="en-US" altLang="en-US" sz="1600"/>
            </a:p>
          </p:txBody>
        </p:sp>
      </p:grpSp>
      <p:sp>
        <p:nvSpPr>
          <p:cNvPr id="72" name="Rounded Rectangle 111"/>
          <p:cNvSpPr>
            <a:spLocks noChangeArrowheads="1"/>
          </p:cNvSpPr>
          <p:nvPr/>
        </p:nvSpPr>
        <p:spPr bwMode="auto">
          <a:xfrm>
            <a:off x="7130151" y="1028700"/>
            <a:ext cx="1317625" cy="784225"/>
          </a:xfrm>
          <a:prstGeom prst="roundRect">
            <a:avLst>
              <a:gd name="adj" fmla="val 16667"/>
            </a:avLst>
          </a:prstGeom>
          <a:solidFill>
            <a:schemeClr val="bg1"/>
          </a:solidFill>
          <a:ln w="12700" algn="ctr">
            <a:solidFill>
              <a:schemeClr val="tx1"/>
            </a:solidFill>
            <a:round/>
            <a:headEnd/>
            <a:tailEnd/>
          </a:ln>
        </p:spPr>
        <p:txBody>
          <a:bodyPr/>
          <a:lstStyle/>
          <a:p>
            <a:endParaRPr lang="en-US" altLang="en-US" sz="1600"/>
          </a:p>
        </p:txBody>
      </p:sp>
      <p:sp>
        <p:nvSpPr>
          <p:cNvPr id="73" name="Rectangle 112"/>
          <p:cNvSpPr>
            <a:spLocks noChangeArrowheads="1"/>
          </p:cNvSpPr>
          <p:nvPr/>
        </p:nvSpPr>
        <p:spPr bwMode="auto">
          <a:xfrm>
            <a:off x="6557063" y="1352550"/>
            <a:ext cx="2439988" cy="163512"/>
          </a:xfrm>
          <a:prstGeom prst="rect">
            <a:avLst/>
          </a:prstGeom>
          <a:solidFill>
            <a:schemeClr val="bg1"/>
          </a:solidFill>
          <a:ln w="12700" algn="ctr">
            <a:solidFill>
              <a:schemeClr val="tx1"/>
            </a:solidFill>
            <a:round/>
            <a:headEnd/>
            <a:tailEnd/>
          </a:ln>
        </p:spPr>
        <p:txBody>
          <a:bodyPr/>
          <a:lstStyle/>
          <a:p>
            <a:endParaRPr lang="en-US" altLang="en-US" sz="1600"/>
          </a:p>
        </p:txBody>
      </p:sp>
      <p:cxnSp>
        <p:nvCxnSpPr>
          <p:cNvPr id="74" name="Straight Connector 113"/>
          <p:cNvCxnSpPr>
            <a:cxnSpLocks noChangeShapeType="1"/>
          </p:cNvCxnSpPr>
          <p:nvPr/>
        </p:nvCxnSpPr>
        <p:spPr bwMode="auto">
          <a:xfrm flipV="1">
            <a:off x="6358626" y="1441450"/>
            <a:ext cx="2911475" cy="6350"/>
          </a:xfrm>
          <a:prstGeom prst="line">
            <a:avLst/>
          </a:prstGeom>
          <a:noFill/>
          <a:ln w="9525" algn="ctr">
            <a:solidFill>
              <a:schemeClr val="tx1"/>
            </a:solidFill>
            <a:prstDash val="dashDot"/>
            <a:round/>
            <a:headEnd/>
            <a:tailEnd/>
          </a:ln>
          <a:extLst>
            <a:ext uri="{909E8E84-426E-40DD-AFC4-6F175D3DCCD1}">
              <a14:hiddenFill xmlns:a14="http://schemas.microsoft.com/office/drawing/2010/main">
                <a:noFill/>
              </a14:hiddenFill>
            </a:ext>
          </a:extLst>
        </p:spPr>
      </p:cxnSp>
      <p:sp>
        <p:nvSpPr>
          <p:cNvPr id="75" name="Line 52"/>
          <p:cNvSpPr>
            <a:spLocks noChangeShapeType="1"/>
          </p:cNvSpPr>
          <p:nvPr/>
        </p:nvSpPr>
        <p:spPr bwMode="auto">
          <a:xfrm>
            <a:off x="7130151" y="612775"/>
            <a:ext cx="15875" cy="400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53"/>
          <p:cNvSpPr>
            <a:spLocks noChangeShapeType="1"/>
          </p:cNvSpPr>
          <p:nvPr/>
        </p:nvSpPr>
        <p:spPr bwMode="auto">
          <a:xfrm>
            <a:off x="8447776" y="625475"/>
            <a:ext cx="0" cy="4032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54"/>
          <p:cNvSpPr>
            <a:spLocks noChangeShapeType="1"/>
          </p:cNvSpPr>
          <p:nvPr/>
        </p:nvSpPr>
        <p:spPr bwMode="auto">
          <a:xfrm flipV="1">
            <a:off x="7130151" y="703262"/>
            <a:ext cx="1317625" cy="3175"/>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 name="Line 53"/>
          <p:cNvSpPr>
            <a:spLocks noChangeShapeType="1"/>
          </p:cNvSpPr>
          <p:nvPr/>
        </p:nvSpPr>
        <p:spPr bwMode="auto">
          <a:xfrm>
            <a:off x="8717651" y="981075"/>
            <a:ext cx="1587" cy="2270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 name="Line 53"/>
          <p:cNvSpPr>
            <a:spLocks noChangeShapeType="1"/>
          </p:cNvSpPr>
          <p:nvPr/>
        </p:nvSpPr>
        <p:spPr bwMode="auto">
          <a:xfrm>
            <a:off x="8865288" y="974725"/>
            <a:ext cx="3175" cy="2270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 name="Line 54"/>
          <p:cNvSpPr>
            <a:spLocks noChangeShapeType="1"/>
          </p:cNvSpPr>
          <p:nvPr/>
        </p:nvSpPr>
        <p:spPr bwMode="auto">
          <a:xfrm>
            <a:off x="8863701" y="1011237"/>
            <a:ext cx="298450" cy="1588"/>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81" name="Line 54"/>
          <p:cNvSpPr>
            <a:spLocks noChangeShapeType="1"/>
          </p:cNvSpPr>
          <p:nvPr/>
        </p:nvSpPr>
        <p:spPr bwMode="auto">
          <a:xfrm flipH="1">
            <a:off x="8504926" y="1008062"/>
            <a:ext cx="176212" cy="7938"/>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82" name="Text Box 60"/>
          <p:cNvSpPr txBox="1">
            <a:spLocks noChangeArrowheads="1"/>
          </p:cNvSpPr>
          <p:nvPr/>
        </p:nvSpPr>
        <p:spPr bwMode="auto">
          <a:xfrm>
            <a:off x="5445813" y="534987"/>
            <a:ext cx="484188"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pPr>
              <a:spcBef>
                <a:spcPct val="50000"/>
              </a:spcBef>
            </a:pPr>
            <a:r>
              <a:rPr lang="en-US" altLang="en-US" sz="1600">
                <a:latin typeface="Symbol" panose="05050102010706020507" pitchFamily="18" charset="2"/>
              </a:rPr>
              <a:t>16</a:t>
            </a:r>
            <a:r>
              <a:rPr lang="en-US" altLang="en-US" sz="1600"/>
              <a:t>  </a:t>
            </a:r>
          </a:p>
        </p:txBody>
      </p:sp>
      <p:sp>
        <p:nvSpPr>
          <p:cNvPr id="83" name="Text Box 61"/>
          <p:cNvSpPr txBox="1">
            <a:spLocks noChangeArrowheads="1"/>
          </p:cNvSpPr>
          <p:nvPr/>
        </p:nvSpPr>
        <p:spPr bwMode="auto">
          <a:xfrm>
            <a:off x="5804588" y="379412"/>
            <a:ext cx="847725"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panose="02020603050405020304" pitchFamily="18" charset="0"/>
              </a:defRPr>
            </a:lvl1pPr>
            <a:lvl2pPr marL="742950" indent="-285750">
              <a:defRPr b="1">
                <a:solidFill>
                  <a:schemeClr val="tx1"/>
                </a:solidFill>
                <a:latin typeface="Times" panose="02020603050405020304" pitchFamily="18" charset="0"/>
              </a:defRPr>
            </a:lvl2pPr>
            <a:lvl3pPr marL="1143000" indent="-228600">
              <a:defRPr b="1">
                <a:solidFill>
                  <a:schemeClr val="tx1"/>
                </a:solidFill>
                <a:latin typeface="Times" panose="02020603050405020304" pitchFamily="18" charset="0"/>
              </a:defRPr>
            </a:lvl3pPr>
            <a:lvl4pPr marL="1600200" indent="-228600">
              <a:defRPr b="1">
                <a:solidFill>
                  <a:schemeClr val="tx1"/>
                </a:solidFill>
                <a:latin typeface="Times" panose="02020603050405020304" pitchFamily="18" charset="0"/>
              </a:defRPr>
            </a:lvl4pPr>
            <a:lvl5pPr marL="2057400" indent="-228600">
              <a:defRPr b="1">
                <a:solidFill>
                  <a:schemeClr val="tx1"/>
                </a:solidFill>
                <a:latin typeface="Times" panose="02020603050405020304" pitchFamily="18" charset="0"/>
              </a:defRPr>
            </a:lvl5pPr>
            <a:lvl6pPr marL="2514600" indent="-228600" eaLnBrk="0" fontAlgn="base" hangingPunct="0">
              <a:spcBef>
                <a:spcPct val="0"/>
              </a:spcBef>
              <a:spcAft>
                <a:spcPct val="0"/>
              </a:spcAft>
              <a:defRPr b="1">
                <a:solidFill>
                  <a:schemeClr val="tx1"/>
                </a:solidFill>
                <a:latin typeface="Times" panose="02020603050405020304" pitchFamily="18" charset="0"/>
              </a:defRPr>
            </a:lvl6pPr>
            <a:lvl7pPr marL="2971800" indent="-228600" eaLnBrk="0" fontAlgn="base" hangingPunct="0">
              <a:spcBef>
                <a:spcPct val="0"/>
              </a:spcBef>
              <a:spcAft>
                <a:spcPct val="0"/>
              </a:spcAft>
              <a:defRPr b="1">
                <a:solidFill>
                  <a:schemeClr val="tx1"/>
                </a:solidFill>
                <a:latin typeface="Times" panose="02020603050405020304" pitchFamily="18" charset="0"/>
              </a:defRPr>
            </a:lvl7pPr>
            <a:lvl8pPr marL="3429000" indent="-228600" eaLnBrk="0" fontAlgn="base" hangingPunct="0">
              <a:spcBef>
                <a:spcPct val="0"/>
              </a:spcBef>
              <a:spcAft>
                <a:spcPct val="0"/>
              </a:spcAft>
              <a:defRPr b="1">
                <a:solidFill>
                  <a:schemeClr val="tx1"/>
                </a:solidFill>
                <a:latin typeface="Times" panose="02020603050405020304" pitchFamily="18" charset="0"/>
              </a:defRPr>
            </a:lvl8pPr>
            <a:lvl9pPr marL="3886200" indent="-228600" eaLnBrk="0" fontAlgn="base" hangingPunct="0">
              <a:spcBef>
                <a:spcPct val="0"/>
              </a:spcBef>
              <a:spcAft>
                <a:spcPct val="0"/>
              </a:spcAft>
              <a:defRPr b="1">
                <a:solidFill>
                  <a:schemeClr val="tx1"/>
                </a:solidFill>
                <a:latin typeface="Times" panose="02020603050405020304" pitchFamily="18" charset="0"/>
              </a:defRPr>
            </a:lvl9pPr>
          </a:lstStyle>
          <a:p>
            <a:r>
              <a:rPr lang="en-US" altLang="en-US" sz="1600">
                <a:latin typeface="Symbol" panose="05050102010706020507" pitchFamily="18" charset="2"/>
              </a:rPr>
              <a:t>+ </a:t>
            </a:r>
            <a:r>
              <a:rPr lang="en-US" altLang="en-US" sz="1600">
                <a:latin typeface="Times New Roman" panose="02020603050405020304" pitchFamily="18" charset="0"/>
              </a:rPr>
              <a:t>0.125</a:t>
            </a:r>
          </a:p>
          <a:p>
            <a:r>
              <a:rPr lang="en-US" altLang="en-US" sz="1600">
                <a:latin typeface="Symbol" panose="05050102010706020507" pitchFamily="18" charset="2"/>
              </a:rPr>
              <a:t>- </a:t>
            </a:r>
            <a:r>
              <a:rPr lang="en-US" altLang="en-US" sz="1600">
                <a:latin typeface="Times New Roman" panose="02020603050405020304" pitchFamily="18" charset="0"/>
              </a:rPr>
              <a:t>0.125</a:t>
            </a:r>
            <a:r>
              <a:rPr lang="en-US" altLang="en-US" sz="1600"/>
              <a:t>  </a:t>
            </a:r>
          </a:p>
        </p:txBody>
      </p:sp>
      <p:cxnSp>
        <p:nvCxnSpPr>
          <p:cNvPr id="84" name="Straight Connector 49"/>
          <p:cNvCxnSpPr>
            <a:cxnSpLocks noChangeShapeType="1"/>
          </p:cNvCxnSpPr>
          <p:nvPr/>
        </p:nvCxnSpPr>
        <p:spPr bwMode="auto">
          <a:xfrm flipV="1">
            <a:off x="6661838" y="712787"/>
            <a:ext cx="457200" cy="952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85" name="Line 52"/>
          <p:cNvSpPr>
            <a:spLocks noChangeShapeType="1"/>
          </p:cNvSpPr>
          <p:nvPr/>
        </p:nvSpPr>
        <p:spPr bwMode="auto">
          <a:xfrm flipH="1">
            <a:off x="8655738" y="3359150"/>
            <a:ext cx="0" cy="8953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5" name="Straight Arrow Connector 4"/>
          <p:cNvCxnSpPr/>
          <p:nvPr/>
        </p:nvCxnSpPr>
        <p:spPr>
          <a:xfrm flipH="1">
            <a:off x="8185533" y="274320"/>
            <a:ext cx="1399142" cy="911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565940" y="105502"/>
            <a:ext cx="749051" cy="369332"/>
          </a:xfrm>
          <a:prstGeom prst="rect">
            <a:avLst/>
          </a:prstGeom>
          <a:noFill/>
        </p:spPr>
        <p:txBody>
          <a:bodyPr wrap="none" rtlCol="0">
            <a:spAutoFit/>
          </a:bodyPr>
          <a:lstStyle/>
          <a:p>
            <a:r>
              <a:rPr lang="en-US" dirty="0" smtClean="0">
                <a:solidFill>
                  <a:schemeClr val="accent1">
                    <a:lumMod val="60000"/>
                    <a:lumOff val="40000"/>
                  </a:schemeClr>
                </a:solidFill>
              </a:rPr>
              <a:t>Pulley</a:t>
            </a:r>
            <a:endParaRPr lang="en-US" dirty="0">
              <a:solidFill>
                <a:schemeClr val="accent1">
                  <a:lumMod val="60000"/>
                  <a:lumOff val="40000"/>
                </a:schemeClr>
              </a:solidFill>
            </a:endParaRPr>
          </a:p>
        </p:txBody>
      </p:sp>
      <p:cxnSp>
        <p:nvCxnSpPr>
          <p:cNvPr id="86" name="Straight Arrow Connector 85"/>
          <p:cNvCxnSpPr>
            <a:endCxn id="69" idx="3"/>
          </p:cNvCxnSpPr>
          <p:nvPr/>
        </p:nvCxnSpPr>
        <p:spPr>
          <a:xfrm flipH="1" flipV="1">
            <a:off x="8871638" y="1590425"/>
            <a:ext cx="713037" cy="258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584675" y="1681334"/>
            <a:ext cx="2193934" cy="369332"/>
          </a:xfrm>
          <a:prstGeom prst="rect">
            <a:avLst/>
          </a:prstGeom>
          <a:noFill/>
        </p:spPr>
        <p:txBody>
          <a:bodyPr wrap="none" rtlCol="0">
            <a:spAutoFit/>
          </a:bodyPr>
          <a:lstStyle/>
          <a:p>
            <a:r>
              <a:rPr lang="en-US" dirty="0" smtClean="0">
                <a:solidFill>
                  <a:schemeClr val="accent1">
                    <a:lumMod val="60000"/>
                    <a:lumOff val="40000"/>
                  </a:schemeClr>
                </a:solidFill>
              </a:rPr>
              <a:t>Solid Bronze bearings</a:t>
            </a:r>
            <a:endParaRPr lang="en-US" dirty="0">
              <a:solidFill>
                <a:schemeClr val="accent1">
                  <a:lumMod val="60000"/>
                  <a:lumOff val="40000"/>
                </a:schemeClr>
              </a:solidFill>
            </a:endParaRPr>
          </a:p>
        </p:txBody>
      </p:sp>
      <p:sp>
        <p:nvSpPr>
          <p:cNvPr id="88" name="TextBox 87"/>
          <p:cNvSpPr txBox="1"/>
          <p:nvPr/>
        </p:nvSpPr>
        <p:spPr>
          <a:xfrm>
            <a:off x="4827038" y="1287943"/>
            <a:ext cx="669029" cy="369332"/>
          </a:xfrm>
          <a:prstGeom prst="rect">
            <a:avLst/>
          </a:prstGeom>
          <a:noFill/>
        </p:spPr>
        <p:txBody>
          <a:bodyPr wrap="none" rtlCol="0">
            <a:spAutoFit/>
          </a:bodyPr>
          <a:lstStyle/>
          <a:p>
            <a:r>
              <a:rPr lang="en-US" dirty="0" smtClean="0">
                <a:solidFill>
                  <a:schemeClr val="accent1">
                    <a:lumMod val="60000"/>
                    <a:lumOff val="40000"/>
                  </a:schemeClr>
                </a:solidFill>
              </a:rPr>
              <a:t>Shaft</a:t>
            </a:r>
            <a:endParaRPr lang="en-US" dirty="0">
              <a:solidFill>
                <a:schemeClr val="accent1">
                  <a:lumMod val="60000"/>
                  <a:lumOff val="40000"/>
                </a:schemeClr>
              </a:solidFill>
            </a:endParaRPr>
          </a:p>
        </p:txBody>
      </p:sp>
      <p:cxnSp>
        <p:nvCxnSpPr>
          <p:cNvPr id="89" name="Straight Arrow Connector 88"/>
          <p:cNvCxnSpPr>
            <a:endCxn id="73" idx="1"/>
          </p:cNvCxnSpPr>
          <p:nvPr/>
        </p:nvCxnSpPr>
        <p:spPr>
          <a:xfrm flipV="1">
            <a:off x="5658538" y="1434306"/>
            <a:ext cx="89852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9524894" y="2207696"/>
            <a:ext cx="946093" cy="369332"/>
          </a:xfrm>
          <a:prstGeom prst="rect">
            <a:avLst/>
          </a:prstGeom>
          <a:noFill/>
        </p:spPr>
        <p:txBody>
          <a:bodyPr wrap="none" rtlCol="0">
            <a:spAutoFit/>
          </a:bodyPr>
          <a:lstStyle/>
          <a:p>
            <a:r>
              <a:rPr lang="en-US" dirty="0" smtClean="0">
                <a:solidFill>
                  <a:schemeClr val="accent1">
                    <a:lumMod val="60000"/>
                    <a:lumOff val="40000"/>
                  </a:schemeClr>
                </a:solidFill>
              </a:rPr>
              <a:t>Housing</a:t>
            </a:r>
            <a:endParaRPr lang="en-US" dirty="0">
              <a:solidFill>
                <a:schemeClr val="accent1">
                  <a:lumMod val="60000"/>
                  <a:lumOff val="40000"/>
                </a:schemeClr>
              </a:solidFill>
            </a:endParaRPr>
          </a:p>
        </p:txBody>
      </p:sp>
      <p:cxnSp>
        <p:nvCxnSpPr>
          <p:cNvPr id="91" name="Straight Arrow Connector 90"/>
          <p:cNvCxnSpPr>
            <a:stCxn id="90" idx="1"/>
          </p:cNvCxnSpPr>
          <p:nvPr/>
        </p:nvCxnSpPr>
        <p:spPr>
          <a:xfrm flipH="1">
            <a:off x="8978002" y="2392362"/>
            <a:ext cx="546892" cy="24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449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3616" y="180609"/>
            <a:ext cx="6555385" cy="1200329"/>
          </a:xfrm>
          <a:prstGeom prst="rect">
            <a:avLst/>
          </a:prstGeom>
          <a:noFill/>
        </p:spPr>
        <p:txBody>
          <a:bodyPr wrap="none" rtlCol="0">
            <a:spAutoFit/>
          </a:bodyPr>
          <a:lstStyle/>
          <a:p>
            <a:pPr algn="ctr"/>
            <a:r>
              <a:rPr lang="en-US" sz="3600" dirty="0" smtClean="0"/>
              <a:t>Last 5 slides of </a:t>
            </a:r>
          </a:p>
          <a:p>
            <a:pPr algn="ctr"/>
            <a:r>
              <a:rPr lang="en-US" sz="3600" dirty="0" smtClean="0"/>
              <a:t>ENGINEERING DRAWING NOTES A</a:t>
            </a:r>
            <a:endParaRPr lang="en-US" sz="3600" dirty="0"/>
          </a:p>
        </p:txBody>
      </p:sp>
      <p:sp>
        <p:nvSpPr>
          <p:cNvPr id="5" name="TextBox 4"/>
          <p:cNvSpPr txBox="1"/>
          <p:nvPr/>
        </p:nvSpPr>
        <p:spPr>
          <a:xfrm>
            <a:off x="1858348" y="1694049"/>
            <a:ext cx="8594687" cy="4401205"/>
          </a:xfrm>
          <a:prstGeom prst="rect">
            <a:avLst/>
          </a:prstGeom>
          <a:noFill/>
        </p:spPr>
        <p:txBody>
          <a:bodyPr wrap="square" rtlCol="0">
            <a:spAutoFit/>
          </a:bodyPr>
          <a:lstStyle/>
          <a:p>
            <a:r>
              <a:rPr lang="en-US" sz="2000" dirty="0" smtClean="0"/>
              <a:t>The next 5 slides cover a few additional properties and their associated symbols that you will need to consider beyond dimensions and tolerances on an Engineering Drawing:</a:t>
            </a:r>
          </a:p>
          <a:p>
            <a:pPr marL="800100" lvl="1" indent="-342900">
              <a:buFont typeface="+mj-lt"/>
              <a:buAutoNum type="arabicPeriod"/>
            </a:pPr>
            <a:r>
              <a:rPr lang="en-US" sz="2000" dirty="0" smtClean="0"/>
              <a:t>Surface Texture (aka: Surface Finish or Surface Roughness) -  very much a function of the manufacturing process.  A shaft with a plain bearing rubbing on it will need to have a good surface finish so it does not cause premature wear on the surface of the bearing.</a:t>
            </a:r>
            <a:endParaRPr lang="en-US" sz="2000" dirty="0"/>
          </a:p>
          <a:p>
            <a:pPr marL="800100" lvl="1" indent="-342900">
              <a:buFont typeface="+mj-lt"/>
              <a:buAutoNum type="arabicPeriod"/>
            </a:pPr>
            <a:r>
              <a:rPr lang="en-US" sz="2000" dirty="0" smtClean="0"/>
              <a:t>Hardness:  Full hardness, or Surface Hardness (aka; Case Hardening) – typically the natural state of the material combined with addition hardening processes. A shaft with a bearing rubbing on it with need to have a hard surface so it doesn’t wear too fast. </a:t>
            </a:r>
          </a:p>
          <a:p>
            <a:pPr marL="800100" lvl="1" indent="-342900">
              <a:buFont typeface="+mj-lt"/>
              <a:buAutoNum type="arabicPeriod"/>
            </a:pPr>
            <a:r>
              <a:rPr lang="en-US" sz="2000" dirty="0" smtClean="0"/>
              <a:t>Weld Symbols: where you need to connect two parts together by welding.  (p.s. generally try to avoid welding parts together; its an expensive process and prone to failure)</a:t>
            </a:r>
          </a:p>
        </p:txBody>
      </p:sp>
    </p:spTree>
    <p:extLst>
      <p:ext uri="{BB962C8B-B14F-4D97-AF65-F5344CB8AC3E}">
        <p14:creationId xmlns:p14="http://schemas.microsoft.com/office/powerpoint/2010/main" val="22489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73026"/>
            <a:ext cx="8763000" cy="678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075" name="TextBox 5"/>
          <p:cNvSpPr txBox="1">
            <a:spLocks noChangeArrowheads="1"/>
          </p:cNvSpPr>
          <p:nvPr/>
        </p:nvSpPr>
        <p:spPr bwMode="auto">
          <a:xfrm>
            <a:off x="7943850" y="5178426"/>
            <a:ext cx="1176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a:solidFill>
                  <a:schemeClr val="tx1"/>
                </a:solidFill>
                <a:latin typeface="Times" pitchFamily="18" charset="0"/>
              </a:defRPr>
            </a:lvl1pPr>
            <a:lvl2pPr marL="742950" indent="-285750">
              <a:defRPr sz="1600" b="1">
                <a:solidFill>
                  <a:schemeClr val="tx1"/>
                </a:solidFill>
                <a:latin typeface="Times" pitchFamily="18" charset="0"/>
              </a:defRPr>
            </a:lvl2pPr>
            <a:lvl3pPr marL="1143000" indent="-228600">
              <a:defRPr sz="1600" b="1">
                <a:solidFill>
                  <a:schemeClr val="tx1"/>
                </a:solidFill>
                <a:latin typeface="Times" pitchFamily="18" charset="0"/>
              </a:defRPr>
            </a:lvl3pPr>
            <a:lvl4pPr marL="1600200" indent="-228600">
              <a:defRPr sz="1600" b="1">
                <a:solidFill>
                  <a:schemeClr val="tx1"/>
                </a:solidFill>
                <a:latin typeface="Times" pitchFamily="18" charset="0"/>
              </a:defRPr>
            </a:lvl4pPr>
            <a:lvl5pPr marL="2057400" indent="-228600">
              <a:defRPr sz="1600" b="1">
                <a:solidFill>
                  <a:schemeClr val="tx1"/>
                </a:solidFill>
                <a:latin typeface="Times" pitchFamily="18" charset="0"/>
              </a:defRPr>
            </a:lvl5pPr>
            <a:lvl6pPr marL="2514600" indent="-228600" eaLnBrk="0" fontAlgn="base" hangingPunct="0">
              <a:spcBef>
                <a:spcPct val="0"/>
              </a:spcBef>
              <a:spcAft>
                <a:spcPct val="0"/>
              </a:spcAft>
              <a:defRPr sz="1600" b="1">
                <a:solidFill>
                  <a:schemeClr val="tx1"/>
                </a:solidFill>
                <a:latin typeface="Times" pitchFamily="18" charset="0"/>
              </a:defRPr>
            </a:lvl6pPr>
            <a:lvl7pPr marL="2971800" indent="-228600" eaLnBrk="0" fontAlgn="base" hangingPunct="0">
              <a:spcBef>
                <a:spcPct val="0"/>
              </a:spcBef>
              <a:spcAft>
                <a:spcPct val="0"/>
              </a:spcAft>
              <a:defRPr sz="1600" b="1">
                <a:solidFill>
                  <a:schemeClr val="tx1"/>
                </a:solidFill>
                <a:latin typeface="Times" pitchFamily="18" charset="0"/>
              </a:defRPr>
            </a:lvl7pPr>
            <a:lvl8pPr marL="3429000" indent="-228600" eaLnBrk="0" fontAlgn="base" hangingPunct="0">
              <a:spcBef>
                <a:spcPct val="0"/>
              </a:spcBef>
              <a:spcAft>
                <a:spcPct val="0"/>
              </a:spcAft>
              <a:defRPr sz="1600" b="1">
                <a:solidFill>
                  <a:schemeClr val="tx1"/>
                </a:solidFill>
                <a:latin typeface="Times" pitchFamily="18" charset="0"/>
              </a:defRPr>
            </a:lvl8pPr>
            <a:lvl9pPr marL="3886200" indent="-228600" eaLnBrk="0" fontAlgn="base" hangingPunct="0">
              <a:spcBef>
                <a:spcPct val="0"/>
              </a:spcBef>
              <a:spcAft>
                <a:spcPct val="0"/>
              </a:spcAft>
              <a:defRPr sz="1600" b="1">
                <a:solidFill>
                  <a:schemeClr val="tx1"/>
                </a:solidFill>
                <a:latin typeface="Times" pitchFamily="18" charset="0"/>
              </a:defRPr>
            </a:lvl9pPr>
          </a:lstStyle>
          <a:p>
            <a:r>
              <a:rPr lang="en-US" sz="1400" b="0"/>
              <a:t>Mike Philpott</a:t>
            </a:r>
          </a:p>
        </p:txBody>
      </p:sp>
      <p:sp>
        <p:nvSpPr>
          <p:cNvPr id="3076" name="TextBox 6"/>
          <p:cNvSpPr txBox="1">
            <a:spLocks noChangeArrowheads="1"/>
          </p:cNvSpPr>
          <p:nvPr/>
        </p:nvSpPr>
        <p:spPr bwMode="auto">
          <a:xfrm>
            <a:off x="7639051" y="5556251"/>
            <a:ext cx="1382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a:solidFill>
                  <a:schemeClr val="tx1"/>
                </a:solidFill>
                <a:latin typeface="Times" pitchFamily="18" charset="0"/>
              </a:defRPr>
            </a:lvl1pPr>
            <a:lvl2pPr marL="742950" indent="-285750">
              <a:defRPr sz="1600" b="1">
                <a:solidFill>
                  <a:schemeClr val="tx1"/>
                </a:solidFill>
                <a:latin typeface="Times" pitchFamily="18" charset="0"/>
              </a:defRPr>
            </a:lvl2pPr>
            <a:lvl3pPr marL="1143000" indent="-228600">
              <a:defRPr sz="1600" b="1">
                <a:solidFill>
                  <a:schemeClr val="tx1"/>
                </a:solidFill>
                <a:latin typeface="Times" pitchFamily="18" charset="0"/>
              </a:defRPr>
            </a:lvl3pPr>
            <a:lvl4pPr marL="1600200" indent="-228600">
              <a:defRPr sz="1600" b="1">
                <a:solidFill>
                  <a:schemeClr val="tx1"/>
                </a:solidFill>
                <a:latin typeface="Times" pitchFamily="18" charset="0"/>
              </a:defRPr>
            </a:lvl4pPr>
            <a:lvl5pPr marL="2057400" indent="-228600">
              <a:defRPr sz="1600" b="1">
                <a:solidFill>
                  <a:schemeClr val="tx1"/>
                </a:solidFill>
                <a:latin typeface="Times" pitchFamily="18" charset="0"/>
              </a:defRPr>
            </a:lvl5pPr>
            <a:lvl6pPr marL="2514600" indent="-228600" eaLnBrk="0" fontAlgn="base" hangingPunct="0">
              <a:spcBef>
                <a:spcPct val="0"/>
              </a:spcBef>
              <a:spcAft>
                <a:spcPct val="0"/>
              </a:spcAft>
              <a:defRPr sz="1600" b="1">
                <a:solidFill>
                  <a:schemeClr val="tx1"/>
                </a:solidFill>
                <a:latin typeface="Times" pitchFamily="18" charset="0"/>
              </a:defRPr>
            </a:lvl6pPr>
            <a:lvl7pPr marL="2971800" indent="-228600" eaLnBrk="0" fontAlgn="base" hangingPunct="0">
              <a:spcBef>
                <a:spcPct val="0"/>
              </a:spcBef>
              <a:spcAft>
                <a:spcPct val="0"/>
              </a:spcAft>
              <a:defRPr sz="1600" b="1">
                <a:solidFill>
                  <a:schemeClr val="tx1"/>
                </a:solidFill>
                <a:latin typeface="Times" pitchFamily="18" charset="0"/>
              </a:defRPr>
            </a:lvl7pPr>
            <a:lvl8pPr marL="3429000" indent="-228600" eaLnBrk="0" fontAlgn="base" hangingPunct="0">
              <a:spcBef>
                <a:spcPct val="0"/>
              </a:spcBef>
              <a:spcAft>
                <a:spcPct val="0"/>
              </a:spcAft>
              <a:defRPr sz="1600" b="1">
                <a:solidFill>
                  <a:schemeClr val="tx1"/>
                </a:solidFill>
                <a:latin typeface="Times" pitchFamily="18" charset="0"/>
              </a:defRPr>
            </a:lvl8pPr>
            <a:lvl9pPr marL="3886200" indent="-228600" eaLnBrk="0" fontAlgn="base" hangingPunct="0">
              <a:spcBef>
                <a:spcPct val="0"/>
              </a:spcBef>
              <a:spcAft>
                <a:spcPct val="0"/>
              </a:spcAft>
              <a:defRPr sz="1600" b="1">
                <a:solidFill>
                  <a:schemeClr val="tx1"/>
                </a:solidFill>
                <a:latin typeface="Times" pitchFamily="18" charset="0"/>
              </a:defRPr>
            </a:lvl9pPr>
          </a:lstStyle>
          <a:p>
            <a:r>
              <a:rPr lang="en-US" sz="1400" b="0"/>
              <a:t>Model Car Shaft</a:t>
            </a:r>
          </a:p>
        </p:txBody>
      </p:sp>
      <p:sp>
        <p:nvSpPr>
          <p:cNvPr id="3077" name="TextBox 7"/>
          <p:cNvSpPr txBox="1">
            <a:spLocks noChangeArrowheads="1"/>
          </p:cNvSpPr>
          <p:nvPr/>
        </p:nvSpPr>
        <p:spPr bwMode="auto">
          <a:xfrm>
            <a:off x="8631238" y="5969001"/>
            <a:ext cx="912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a:solidFill>
                  <a:schemeClr val="tx1"/>
                </a:solidFill>
                <a:latin typeface="Times" pitchFamily="18" charset="0"/>
              </a:defRPr>
            </a:lvl1pPr>
            <a:lvl2pPr marL="742950" indent="-285750">
              <a:defRPr sz="1600" b="1">
                <a:solidFill>
                  <a:schemeClr val="tx1"/>
                </a:solidFill>
                <a:latin typeface="Times" pitchFamily="18" charset="0"/>
              </a:defRPr>
            </a:lvl2pPr>
            <a:lvl3pPr marL="1143000" indent="-228600">
              <a:defRPr sz="1600" b="1">
                <a:solidFill>
                  <a:schemeClr val="tx1"/>
                </a:solidFill>
                <a:latin typeface="Times" pitchFamily="18" charset="0"/>
              </a:defRPr>
            </a:lvl3pPr>
            <a:lvl4pPr marL="1600200" indent="-228600">
              <a:defRPr sz="1600" b="1">
                <a:solidFill>
                  <a:schemeClr val="tx1"/>
                </a:solidFill>
                <a:latin typeface="Times" pitchFamily="18" charset="0"/>
              </a:defRPr>
            </a:lvl4pPr>
            <a:lvl5pPr marL="2057400" indent="-228600">
              <a:defRPr sz="1600" b="1">
                <a:solidFill>
                  <a:schemeClr val="tx1"/>
                </a:solidFill>
                <a:latin typeface="Times" pitchFamily="18" charset="0"/>
              </a:defRPr>
            </a:lvl5pPr>
            <a:lvl6pPr marL="2514600" indent="-228600" eaLnBrk="0" fontAlgn="base" hangingPunct="0">
              <a:spcBef>
                <a:spcPct val="0"/>
              </a:spcBef>
              <a:spcAft>
                <a:spcPct val="0"/>
              </a:spcAft>
              <a:defRPr sz="1600" b="1">
                <a:solidFill>
                  <a:schemeClr val="tx1"/>
                </a:solidFill>
                <a:latin typeface="Times" pitchFamily="18" charset="0"/>
              </a:defRPr>
            </a:lvl6pPr>
            <a:lvl7pPr marL="2971800" indent="-228600" eaLnBrk="0" fontAlgn="base" hangingPunct="0">
              <a:spcBef>
                <a:spcPct val="0"/>
              </a:spcBef>
              <a:spcAft>
                <a:spcPct val="0"/>
              </a:spcAft>
              <a:defRPr sz="1600" b="1">
                <a:solidFill>
                  <a:schemeClr val="tx1"/>
                </a:solidFill>
                <a:latin typeface="Times" pitchFamily="18" charset="0"/>
              </a:defRPr>
            </a:lvl7pPr>
            <a:lvl8pPr marL="3429000" indent="-228600" eaLnBrk="0" fontAlgn="base" hangingPunct="0">
              <a:spcBef>
                <a:spcPct val="0"/>
              </a:spcBef>
              <a:spcAft>
                <a:spcPct val="0"/>
              </a:spcAft>
              <a:defRPr sz="1600" b="1">
                <a:solidFill>
                  <a:schemeClr val="tx1"/>
                </a:solidFill>
                <a:latin typeface="Times" pitchFamily="18" charset="0"/>
              </a:defRPr>
            </a:lvl8pPr>
            <a:lvl9pPr marL="3886200" indent="-228600" eaLnBrk="0" fontAlgn="base" hangingPunct="0">
              <a:spcBef>
                <a:spcPct val="0"/>
              </a:spcBef>
              <a:spcAft>
                <a:spcPct val="0"/>
              </a:spcAft>
              <a:defRPr sz="1600" b="1">
                <a:solidFill>
                  <a:schemeClr val="tx1"/>
                </a:solidFill>
                <a:latin typeface="Times" pitchFamily="18" charset="0"/>
              </a:defRPr>
            </a:lvl9pPr>
          </a:lstStyle>
          <a:p>
            <a:r>
              <a:rPr lang="en-US" sz="1400" b="0"/>
              <a:t>2/12/2008</a:t>
            </a:r>
          </a:p>
        </p:txBody>
      </p:sp>
      <p:sp>
        <p:nvSpPr>
          <p:cNvPr id="3078" name="TextBox 8"/>
          <p:cNvSpPr txBox="1">
            <a:spLocks noChangeArrowheads="1"/>
          </p:cNvSpPr>
          <p:nvPr/>
        </p:nvSpPr>
        <p:spPr bwMode="auto">
          <a:xfrm>
            <a:off x="5924550" y="6140451"/>
            <a:ext cx="693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a:solidFill>
                  <a:schemeClr val="tx1"/>
                </a:solidFill>
                <a:latin typeface="Times" pitchFamily="18" charset="0"/>
              </a:defRPr>
            </a:lvl1pPr>
            <a:lvl2pPr marL="742950" indent="-285750">
              <a:defRPr sz="1600" b="1">
                <a:solidFill>
                  <a:schemeClr val="tx1"/>
                </a:solidFill>
                <a:latin typeface="Times" pitchFamily="18" charset="0"/>
              </a:defRPr>
            </a:lvl2pPr>
            <a:lvl3pPr marL="1143000" indent="-228600">
              <a:defRPr sz="1600" b="1">
                <a:solidFill>
                  <a:schemeClr val="tx1"/>
                </a:solidFill>
                <a:latin typeface="Times" pitchFamily="18" charset="0"/>
              </a:defRPr>
            </a:lvl3pPr>
            <a:lvl4pPr marL="1600200" indent="-228600">
              <a:defRPr sz="1600" b="1">
                <a:solidFill>
                  <a:schemeClr val="tx1"/>
                </a:solidFill>
                <a:latin typeface="Times" pitchFamily="18" charset="0"/>
              </a:defRPr>
            </a:lvl4pPr>
            <a:lvl5pPr marL="2057400" indent="-228600">
              <a:defRPr sz="1600" b="1">
                <a:solidFill>
                  <a:schemeClr val="tx1"/>
                </a:solidFill>
                <a:latin typeface="Times" pitchFamily="18" charset="0"/>
              </a:defRPr>
            </a:lvl5pPr>
            <a:lvl6pPr marL="2514600" indent="-228600" eaLnBrk="0" fontAlgn="base" hangingPunct="0">
              <a:spcBef>
                <a:spcPct val="0"/>
              </a:spcBef>
              <a:spcAft>
                <a:spcPct val="0"/>
              </a:spcAft>
              <a:defRPr sz="1600" b="1">
                <a:solidFill>
                  <a:schemeClr val="tx1"/>
                </a:solidFill>
                <a:latin typeface="Times" pitchFamily="18" charset="0"/>
              </a:defRPr>
            </a:lvl6pPr>
            <a:lvl7pPr marL="2971800" indent="-228600" eaLnBrk="0" fontAlgn="base" hangingPunct="0">
              <a:spcBef>
                <a:spcPct val="0"/>
              </a:spcBef>
              <a:spcAft>
                <a:spcPct val="0"/>
              </a:spcAft>
              <a:defRPr sz="1600" b="1">
                <a:solidFill>
                  <a:schemeClr val="tx1"/>
                </a:solidFill>
                <a:latin typeface="Times" pitchFamily="18" charset="0"/>
              </a:defRPr>
            </a:lvl7pPr>
            <a:lvl8pPr marL="3429000" indent="-228600" eaLnBrk="0" fontAlgn="base" hangingPunct="0">
              <a:spcBef>
                <a:spcPct val="0"/>
              </a:spcBef>
              <a:spcAft>
                <a:spcPct val="0"/>
              </a:spcAft>
              <a:defRPr sz="1600" b="1">
                <a:solidFill>
                  <a:schemeClr val="tx1"/>
                </a:solidFill>
                <a:latin typeface="Times" pitchFamily="18" charset="0"/>
              </a:defRPr>
            </a:lvl8pPr>
            <a:lvl9pPr marL="3886200" indent="-228600" eaLnBrk="0" fontAlgn="base" hangingPunct="0">
              <a:spcBef>
                <a:spcPct val="0"/>
              </a:spcBef>
              <a:spcAft>
                <a:spcPct val="0"/>
              </a:spcAft>
              <a:defRPr sz="1600" b="1">
                <a:solidFill>
                  <a:schemeClr val="tx1"/>
                </a:solidFill>
                <a:latin typeface="Times" pitchFamily="18" charset="0"/>
              </a:defRPr>
            </a:lvl9pPr>
          </a:lstStyle>
          <a:p>
            <a:r>
              <a:rPr lang="en-US" sz="1400" b="0"/>
              <a:t>RC102</a:t>
            </a:r>
          </a:p>
        </p:txBody>
      </p:sp>
      <p:sp>
        <p:nvSpPr>
          <p:cNvPr id="3079" name="TextBox 9"/>
          <p:cNvSpPr txBox="1">
            <a:spLocks noChangeArrowheads="1"/>
          </p:cNvSpPr>
          <p:nvPr/>
        </p:nvSpPr>
        <p:spPr bwMode="auto">
          <a:xfrm>
            <a:off x="5410201" y="5934076"/>
            <a:ext cx="1446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a:solidFill>
                  <a:schemeClr val="tx1"/>
                </a:solidFill>
                <a:latin typeface="Times" pitchFamily="18" charset="0"/>
              </a:defRPr>
            </a:lvl1pPr>
            <a:lvl2pPr marL="742950" indent="-285750">
              <a:defRPr sz="1600" b="1">
                <a:solidFill>
                  <a:schemeClr val="tx1"/>
                </a:solidFill>
                <a:latin typeface="Times" pitchFamily="18" charset="0"/>
              </a:defRPr>
            </a:lvl2pPr>
            <a:lvl3pPr marL="1143000" indent="-228600">
              <a:defRPr sz="1600" b="1">
                <a:solidFill>
                  <a:schemeClr val="tx1"/>
                </a:solidFill>
                <a:latin typeface="Times" pitchFamily="18" charset="0"/>
              </a:defRPr>
            </a:lvl3pPr>
            <a:lvl4pPr marL="1600200" indent="-228600">
              <a:defRPr sz="1600" b="1">
                <a:solidFill>
                  <a:schemeClr val="tx1"/>
                </a:solidFill>
                <a:latin typeface="Times" pitchFamily="18" charset="0"/>
              </a:defRPr>
            </a:lvl4pPr>
            <a:lvl5pPr marL="2057400" indent="-228600">
              <a:defRPr sz="1600" b="1">
                <a:solidFill>
                  <a:schemeClr val="tx1"/>
                </a:solidFill>
                <a:latin typeface="Times" pitchFamily="18" charset="0"/>
              </a:defRPr>
            </a:lvl5pPr>
            <a:lvl6pPr marL="2514600" indent="-228600" eaLnBrk="0" fontAlgn="base" hangingPunct="0">
              <a:spcBef>
                <a:spcPct val="0"/>
              </a:spcBef>
              <a:spcAft>
                <a:spcPct val="0"/>
              </a:spcAft>
              <a:defRPr sz="1600" b="1">
                <a:solidFill>
                  <a:schemeClr val="tx1"/>
                </a:solidFill>
                <a:latin typeface="Times" pitchFamily="18" charset="0"/>
              </a:defRPr>
            </a:lvl6pPr>
            <a:lvl7pPr marL="2971800" indent="-228600" eaLnBrk="0" fontAlgn="base" hangingPunct="0">
              <a:spcBef>
                <a:spcPct val="0"/>
              </a:spcBef>
              <a:spcAft>
                <a:spcPct val="0"/>
              </a:spcAft>
              <a:defRPr sz="1600" b="1">
                <a:solidFill>
                  <a:schemeClr val="tx1"/>
                </a:solidFill>
                <a:latin typeface="Times" pitchFamily="18" charset="0"/>
              </a:defRPr>
            </a:lvl7pPr>
            <a:lvl8pPr marL="3429000" indent="-228600" eaLnBrk="0" fontAlgn="base" hangingPunct="0">
              <a:spcBef>
                <a:spcPct val="0"/>
              </a:spcBef>
              <a:spcAft>
                <a:spcPct val="0"/>
              </a:spcAft>
              <a:defRPr sz="1600" b="1">
                <a:solidFill>
                  <a:schemeClr val="tx1"/>
                </a:solidFill>
                <a:latin typeface="Times" pitchFamily="18" charset="0"/>
              </a:defRPr>
            </a:lvl8pPr>
            <a:lvl9pPr marL="3886200" indent="-228600" eaLnBrk="0" fontAlgn="base" hangingPunct="0">
              <a:spcBef>
                <a:spcPct val="0"/>
              </a:spcBef>
              <a:spcAft>
                <a:spcPct val="0"/>
              </a:spcAft>
              <a:defRPr sz="1600" b="1">
                <a:solidFill>
                  <a:schemeClr val="tx1"/>
                </a:solidFill>
                <a:latin typeface="Times" pitchFamily="18" charset="0"/>
              </a:defRPr>
            </a:lvl9pPr>
          </a:lstStyle>
          <a:p>
            <a:r>
              <a:rPr lang="en-US" sz="1200" b="0"/>
              <a:t>Material: 1040 Steel</a:t>
            </a:r>
          </a:p>
        </p:txBody>
      </p:sp>
      <p:sp>
        <p:nvSpPr>
          <p:cNvPr id="4" name="Oval 3"/>
          <p:cNvSpPr/>
          <p:nvPr/>
        </p:nvSpPr>
        <p:spPr>
          <a:xfrm>
            <a:off x="5318919" y="2362200"/>
            <a:ext cx="952500" cy="895350"/>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454930" y="2124075"/>
            <a:ext cx="1340239" cy="369332"/>
          </a:xfrm>
          <a:prstGeom prst="rect">
            <a:avLst/>
          </a:prstGeom>
          <a:noFill/>
        </p:spPr>
        <p:txBody>
          <a:bodyPr wrap="none" rtlCol="0">
            <a:spAutoFit/>
          </a:bodyPr>
          <a:lstStyle/>
          <a:p>
            <a:r>
              <a:rPr lang="en-US" dirty="0" smtClean="0">
                <a:solidFill>
                  <a:srgbClr val="C00000"/>
                </a:solidFill>
              </a:rPr>
              <a:t>What’s this?</a:t>
            </a:r>
            <a:endParaRPr lang="en-US" dirty="0">
              <a:solidFill>
                <a:srgbClr val="C00000"/>
              </a:solidFill>
            </a:endParaRPr>
          </a:p>
        </p:txBody>
      </p:sp>
    </p:spTree>
    <p:extLst>
      <p:ext uri="{BB962C8B-B14F-4D97-AF65-F5344CB8AC3E}">
        <p14:creationId xmlns:p14="http://schemas.microsoft.com/office/powerpoint/2010/main" val="4111217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2322" name="AutoShape 2"/>
          <p:cNvSpPr>
            <a:spLocks noChangeArrowheads="1"/>
          </p:cNvSpPr>
          <p:nvPr/>
        </p:nvSpPr>
        <p:spPr bwMode="auto">
          <a:xfrm>
            <a:off x="3806825" y="481013"/>
            <a:ext cx="3944938" cy="836612"/>
          </a:xfrm>
          <a:prstGeom prst="roundRect">
            <a:avLst>
              <a:gd name="adj" fmla="val 12495"/>
            </a:avLst>
          </a:prstGeom>
          <a:ln w="12700">
            <a:solidFill>
              <a:schemeClr val="tx1"/>
            </a:solidFill>
            <a:round/>
            <a:headEnd/>
            <a:tailEnd/>
          </a:ln>
          <a:effectLst>
            <a:outerShdw dist="107763" dir="2700000" algn="ctr" rotWithShape="0">
              <a:schemeClr val="tx1"/>
            </a:outerShdw>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23" name="Line 3"/>
          <p:cNvSpPr>
            <a:spLocks noChangeShapeType="1"/>
          </p:cNvSpPr>
          <p:nvPr/>
        </p:nvSpPr>
        <p:spPr bwMode="auto">
          <a:xfrm>
            <a:off x="2525713" y="2173288"/>
            <a:ext cx="101600" cy="165100"/>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24" name="Line 4"/>
          <p:cNvSpPr>
            <a:spLocks noChangeShapeType="1"/>
          </p:cNvSpPr>
          <p:nvPr/>
        </p:nvSpPr>
        <p:spPr bwMode="auto">
          <a:xfrm flipV="1">
            <a:off x="2633663" y="1920876"/>
            <a:ext cx="304800" cy="430213"/>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25" name="Line 5"/>
          <p:cNvSpPr>
            <a:spLocks noChangeShapeType="1"/>
          </p:cNvSpPr>
          <p:nvPr/>
        </p:nvSpPr>
        <p:spPr bwMode="auto">
          <a:xfrm>
            <a:off x="2532063" y="3073400"/>
            <a:ext cx="101600" cy="165100"/>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26" name="Line 6"/>
          <p:cNvSpPr>
            <a:spLocks noChangeShapeType="1"/>
          </p:cNvSpPr>
          <p:nvPr/>
        </p:nvSpPr>
        <p:spPr bwMode="auto">
          <a:xfrm flipV="1">
            <a:off x="2640013" y="2820988"/>
            <a:ext cx="304800" cy="430212"/>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27" name="Line 7"/>
          <p:cNvSpPr>
            <a:spLocks noChangeShapeType="1"/>
          </p:cNvSpPr>
          <p:nvPr/>
        </p:nvSpPr>
        <p:spPr bwMode="auto">
          <a:xfrm>
            <a:off x="2525713" y="3073400"/>
            <a:ext cx="254000" cy="0"/>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28" name="Line 8"/>
          <p:cNvSpPr>
            <a:spLocks noChangeShapeType="1"/>
          </p:cNvSpPr>
          <p:nvPr/>
        </p:nvSpPr>
        <p:spPr bwMode="auto">
          <a:xfrm>
            <a:off x="7135813" y="3022600"/>
            <a:ext cx="101600" cy="165100"/>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29" name="Line 9"/>
          <p:cNvSpPr>
            <a:spLocks noChangeShapeType="1"/>
          </p:cNvSpPr>
          <p:nvPr/>
        </p:nvSpPr>
        <p:spPr bwMode="auto">
          <a:xfrm flipV="1">
            <a:off x="7243763" y="2770188"/>
            <a:ext cx="304800" cy="430212"/>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30" name="Line 10"/>
          <p:cNvSpPr>
            <a:spLocks noChangeShapeType="1"/>
          </p:cNvSpPr>
          <p:nvPr/>
        </p:nvSpPr>
        <p:spPr bwMode="auto">
          <a:xfrm>
            <a:off x="7129463" y="3022600"/>
            <a:ext cx="254000" cy="0"/>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31" name="Rectangle 11"/>
          <p:cNvSpPr>
            <a:spLocks noChangeArrowheads="1"/>
          </p:cNvSpPr>
          <p:nvPr/>
        </p:nvSpPr>
        <p:spPr bwMode="auto">
          <a:xfrm>
            <a:off x="3057526" y="2022476"/>
            <a:ext cx="2816225" cy="320675"/>
          </a:xfrm>
          <a:prstGeom prst="rect">
            <a:avLst/>
          </a:prstGeom>
          <a:noFill/>
          <a:ln w="254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Basic Surface Texture Symbol</a:t>
            </a:r>
          </a:p>
        </p:txBody>
      </p:sp>
      <p:sp>
        <p:nvSpPr>
          <p:cNvPr id="312332" name="Line 12"/>
          <p:cNvSpPr>
            <a:spLocks noChangeShapeType="1"/>
          </p:cNvSpPr>
          <p:nvPr/>
        </p:nvSpPr>
        <p:spPr bwMode="auto">
          <a:xfrm>
            <a:off x="7148513" y="2185988"/>
            <a:ext cx="101600" cy="165100"/>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33" name="Line 13"/>
          <p:cNvSpPr>
            <a:spLocks noChangeShapeType="1"/>
          </p:cNvSpPr>
          <p:nvPr/>
        </p:nvSpPr>
        <p:spPr bwMode="auto">
          <a:xfrm flipV="1">
            <a:off x="7256463" y="1933576"/>
            <a:ext cx="304800" cy="430213"/>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34" name="Rectangle 14"/>
          <p:cNvSpPr>
            <a:spLocks noChangeArrowheads="1"/>
          </p:cNvSpPr>
          <p:nvPr/>
        </p:nvSpPr>
        <p:spPr bwMode="auto">
          <a:xfrm>
            <a:off x="7635876" y="1984375"/>
            <a:ext cx="2316163" cy="541338"/>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With Roughness Value</a:t>
            </a:r>
          </a:p>
          <a:p>
            <a:pPr defTabSz="912813" eaLnBrk="0" fontAlgn="base" hangingPunct="0">
              <a:lnSpc>
                <a:spcPct val="90000"/>
              </a:lnSpc>
              <a:spcBef>
                <a:spcPct val="0"/>
              </a:spcBef>
              <a:spcAft>
                <a:spcPct val="0"/>
              </a:spcAft>
            </a:pPr>
            <a:r>
              <a:rPr lang="en-US" sz="1600" b="1">
                <a:solidFill>
                  <a:srgbClr val="000000"/>
                </a:solidFill>
                <a:latin typeface="Times" pitchFamily="18" charset="0"/>
              </a:rPr>
              <a:t>(Typically R</a:t>
            </a:r>
            <a:r>
              <a:rPr lang="en-US" sz="1600" b="1" baseline="-25000">
                <a:solidFill>
                  <a:srgbClr val="000000"/>
                </a:solidFill>
                <a:latin typeface="Times" pitchFamily="18" charset="0"/>
              </a:rPr>
              <a:t>a</a:t>
            </a:r>
            <a:r>
              <a:rPr lang="en-US" sz="1600" b="1">
                <a:solidFill>
                  <a:srgbClr val="000000"/>
                </a:solidFill>
                <a:latin typeface="Times" pitchFamily="18" charset="0"/>
              </a:rPr>
              <a:t> µm or µ”)</a:t>
            </a:r>
          </a:p>
        </p:txBody>
      </p:sp>
      <p:sp>
        <p:nvSpPr>
          <p:cNvPr id="312335" name="Rectangle 15"/>
          <p:cNvSpPr>
            <a:spLocks noChangeArrowheads="1"/>
          </p:cNvSpPr>
          <p:nvPr/>
        </p:nvSpPr>
        <p:spPr bwMode="auto">
          <a:xfrm>
            <a:off x="6911975" y="1941513"/>
            <a:ext cx="439738" cy="29210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400" b="1">
                <a:solidFill>
                  <a:srgbClr val="000000"/>
                </a:solidFill>
                <a:latin typeface="Helvetica" pitchFamily="34" charset="0"/>
              </a:rPr>
              <a:t>0.4</a:t>
            </a:r>
          </a:p>
        </p:txBody>
      </p:sp>
      <p:sp>
        <p:nvSpPr>
          <p:cNvPr id="312336" name="Rectangle 16"/>
          <p:cNvSpPr>
            <a:spLocks noChangeArrowheads="1"/>
          </p:cNvSpPr>
          <p:nvPr/>
        </p:nvSpPr>
        <p:spPr bwMode="auto">
          <a:xfrm>
            <a:off x="3044826" y="2986089"/>
            <a:ext cx="3021013" cy="320675"/>
          </a:xfrm>
          <a:prstGeom prst="rect">
            <a:avLst/>
          </a:prstGeom>
          <a:noFill/>
          <a:ln w="254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Material Removal by Machining</a:t>
            </a:r>
          </a:p>
        </p:txBody>
      </p:sp>
      <p:sp>
        <p:nvSpPr>
          <p:cNvPr id="312337" name="Rectangle 17"/>
          <p:cNvSpPr>
            <a:spLocks noChangeArrowheads="1"/>
          </p:cNvSpPr>
          <p:nvPr/>
        </p:nvSpPr>
        <p:spPr bwMode="auto">
          <a:xfrm>
            <a:off x="7585075" y="2947989"/>
            <a:ext cx="2573338" cy="320675"/>
          </a:xfrm>
          <a:prstGeom prst="rect">
            <a:avLst/>
          </a:prstGeom>
          <a:noFill/>
          <a:ln w="254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With Machining Allowance</a:t>
            </a:r>
          </a:p>
        </p:txBody>
      </p:sp>
      <p:sp>
        <p:nvSpPr>
          <p:cNvPr id="312338" name="Rectangle 18"/>
          <p:cNvSpPr>
            <a:spLocks noChangeArrowheads="1"/>
          </p:cNvSpPr>
          <p:nvPr/>
        </p:nvSpPr>
        <p:spPr bwMode="auto">
          <a:xfrm>
            <a:off x="7115175" y="2752725"/>
            <a:ext cx="292100" cy="29210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400" b="1">
                <a:solidFill>
                  <a:srgbClr val="000000"/>
                </a:solidFill>
                <a:latin typeface="Helvetica" pitchFamily="34" charset="0"/>
              </a:rPr>
              <a:t>2</a:t>
            </a:r>
          </a:p>
        </p:txBody>
      </p:sp>
      <p:sp>
        <p:nvSpPr>
          <p:cNvPr id="312339" name="Rectangle 19"/>
          <p:cNvSpPr>
            <a:spLocks noChangeArrowheads="1"/>
          </p:cNvSpPr>
          <p:nvPr/>
        </p:nvSpPr>
        <p:spPr bwMode="auto">
          <a:xfrm>
            <a:off x="2511426" y="3897314"/>
            <a:ext cx="3522663" cy="1203325"/>
          </a:xfrm>
          <a:prstGeom prst="rect">
            <a:avLst/>
          </a:prstGeom>
          <a:noFill/>
          <a:ln w="254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Harden =  HDN  - may see symbol</a:t>
            </a:r>
          </a:p>
          <a:p>
            <a:pPr defTabSz="912813" eaLnBrk="0" fontAlgn="base" hangingPunct="0">
              <a:lnSpc>
                <a:spcPct val="90000"/>
              </a:lnSpc>
              <a:spcBef>
                <a:spcPct val="0"/>
              </a:spcBef>
              <a:spcAft>
                <a:spcPct val="0"/>
              </a:spcAft>
            </a:pPr>
            <a:r>
              <a:rPr lang="en-US" sz="1600" b="1">
                <a:solidFill>
                  <a:srgbClr val="000000"/>
                </a:solidFill>
                <a:latin typeface="Times" pitchFamily="18" charset="0"/>
              </a:rPr>
              <a:t>Heat Treat = H/T</a:t>
            </a:r>
          </a:p>
          <a:p>
            <a:pPr defTabSz="912813" eaLnBrk="0" fontAlgn="base" hangingPunct="0">
              <a:lnSpc>
                <a:spcPct val="90000"/>
              </a:lnSpc>
              <a:spcBef>
                <a:spcPct val="0"/>
              </a:spcBef>
              <a:spcAft>
                <a:spcPct val="0"/>
              </a:spcAft>
            </a:pPr>
            <a:r>
              <a:rPr lang="en-US" sz="1600" b="1">
                <a:solidFill>
                  <a:srgbClr val="000000"/>
                </a:solidFill>
                <a:latin typeface="Times" pitchFamily="18" charset="0"/>
              </a:rPr>
              <a:t>Rockwell = HRC, HRA etc or R</a:t>
            </a:r>
            <a:r>
              <a:rPr lang="en-US" sz="1600" b="1" baseline="30000">
                <a:solidFill>
                  <a:srgbClr val="000000"/>
                </a:solidFill>
                <a:latin typeface="Times" pitchFamily="18" charset="0"/>
              </a:rPr>
              <a:t>a</a:t>
            </a:r>
            <a:r>
              <a:rPr lang="en-US" sz="1600" b="1">
                <a:solidFill>
                  <a:srgbClr val="000000"/>
                </a:solidFill>
                <a:latin typeface="Times" pitchFamily="18" charset="0"/>
              </a:rPr>
              <a:t> or R</a:t>
            </a:r>
            <a:r>
              <a:rPr lang="en-US" sz="1600" b="1" baseline="30000">
                <a:solidFill>
                  <a:srgbClr val="000000"/>
                </a:solidFill>
                <a:latin typeface="Times" pitchFamily="18" charset="0"/>
              </a:rPr>
              <a:t>c</a:t>
            </a:r>
          </a:p>
          <a:p>
            <a:pPr defTabSz="912813" eaLnBrk="0" fontAlgn="base" hangingPunct="0">
              <a:lnSpc>
                <a:spcPct val="90000"/>
              </a:lnSpc>
              <a:spcBef>
                <a:spcPct val="0"/>
              </a:spcBef>
              <a:spcAft>
                <a:spcPct val="0"/>
              </a:spcAft>
            </a:pPr>
            <a:r>
              <a:rPr lang="en-US" sz="1600" b="1">
                <a:solidFill>
                  <a:srgbClr val="000000"/>
                </a:solidFill>
                <a:latin typeface="Times" pitchFamily="18" charset="0"/>
              </a:rPr>
              <a:t>Brinell = BNL</a:t>
            </a:r>
          </a:p>
          <a:p>
            <a:pPr defTabSz="912813" eaLnBrk="0" fontAlgn="base" hangingPunct="0">
              <a:lnSpc>
                <a:spcPct val="90000"/>
              </a:lnSpc>
              <a:spcBef>
                <a:spcPct val="0"/>
              </a:spcBef>
              <a:spcAft>
                <a:spcPct val="0"/>
              </a:spcAft>
            </a:pPr>
            <a:endParaRPr lang="en-US" sz="1600" b="1">
              <a:solidFill>
                <a:srgbClr val="000000"/>
              </a:solidFill>
              <a:latin typeface="Times" pitchFamily="18" charset="0"/>
            </a:endParaRPr>
          </a:p>
        </p:txBody>
      </p:sp>
      <p:sp>
        <p:nvSpPr>
          <p:cNvPr id="312340" name="Line 20"/>
          <p:cNvSpPr>
            <a:spLocks noChangeShapeType="1"/>
          </p:cNvSpPr>
          <p:nvPr/>
        </p:nvSpPr>
        <p:spPr bwMode="auto">
          <a:xfrm flipH="1" flipV="1">
            <a:off x="5664200" y="3960813"/>
            <a:ext cx="190500" cy="17780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41" name="Line 21"/>
          <p:cNvSpPr>
            <a:spLocks noChangeShapeType="1"/>
          </p:cNvSpPr>
          <p:nvPr/>
        </p:nvSpPr>
        <p:spPr bwMode="auto">
          <a:xfrm>
            <a:off x="5676900" y="3967163"/>
            <a:ext cx="355600" cy="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42" name="Line 22"/>
          <p:cNvSpPr>
            <a:spLocks noChangeShapeType="1"/>
          </p:cNvSpPr>
          <p:nvPr/>
        </p:nvSpPr>
        <p:spPr bwMode="auto">
          <a:xfrm flipH="1">
            <a:off x="5854700" y="3967163"/>
            <a:ext cx="177800" cy="16510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43" name="Rectangle 23"/>
          <p:cNvSpPr>
            <a:spLocks noChangeArrowheads="1"/>
          </p:cNvSpPr>
          <p:nvPr/>
        </p:nvSpPr>
        <p:spPr bwMode="auto">
          <a:xfrm>
            <a:off x="2030413" y="3560763"/>
            <a:ext cx="1231900" cy="347662"/>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b="1">
                <a:solidFill>
                  <a:srgbClr val="000000"/>
                </a:solidFill>
                <a:latin typeface="Helvetica" pitchFamily="34" charset="0"/>
              </a:rPr>
              <a:t>Hardness</a:t>
            </a:r>
          </a:p>
        </p:txBody>
      </p:sp>
      <p:sp>
        <p:nvSpPr>
          <p:cNvPr id="312344" name="Rectangle 24"/>
          <p:cNvSpPr>
            <a:spLocks noChangeArrowheads="1"/>
          </p:cNvSpPr>
          <p:nvPr/>
        </p:nvSpPr>
        <p:spPr bwMode="auto">
          <a:xfrm>
            <a:off x="1954213" y="1531938"/>
            <a:ext cx="1765300" cy="3492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b="1">
                <a:solidFill>
                  <a:srgbClr val="000000"/>
                </a:solidFill>
                <a:latin typeface="Helvetica" pitchFamily="34" charset="0"/>
              </a:rPr>
              <a:t>Surface Finish</a:t>
            </a:r>
          </a:p>
        </p:txBody>
      </p:sp>
      <p:sp>
        <p:nvSpPr>
          <p:cNvPr id="312345" name="Rectangle 25"/>
          <p:cNvSpPr>
            <a:spLocks noChangeArrowheads="1"/>
          </p:cNvSpPr>
          <p:nvPr/>
        </p:nvSpPr>
        <p:spPr bwMode="auto">
          <a:xfrm>
            <a:off x="5005388" y="5672138"/>
            <a:ext cx="1268412" cy="330200"/>
          </a:xfrm>
          <a:prstGeom prst="rect">
            <a:avLst/>
          </a:prstGeom>
          <a:noFill/>
          <a:ln w="25400">
            <a:solidFill>
              <a:schemeClr val="tx1"/>
            </a:solid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46" name="Line 26"/>
          <p:cNvSpPr>
            <a:spLocks noChangeShapeType="1"/>
          </p:cNvSpPr>
          <p:nvPr/>
        </p:nvSpPr>
        <p:spPr bwMode="auto">
          <a:xfrm flipV="1">
            <a:off x="5619750" y="5419726"/>
            <a:ext cx="139700" cy="214313"/>
          </a:xfrm>
          <a:prstGeom prst="line">
            <a:avLst/>
          </a:prstGeom>
          <a:noFill/>
          <a:ln w="12700">
            <a:solidFill>
              <a:schemeClr val="tx1"/>
            </a:solidFill>
            <a:round/>
            <a:headEnd type="triangle" w="med" len="me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47" name="Line 27"/>
          <p:cNvSpPr>
            <a:spLocks noChangeShapeType="1"/>
          </p:cNvSpPr>
          <p:nvPr/>
        </p:nvSpPr>
        <p:spPr bwMode="auto">
          <a:xfrm>
            <a:off x="5759450" y="5419725"/>
            <a:ext cx="254000" cy="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48" name="Rectangle 28"/>
          <p:cNvSpPr>
            <a:spLocks noChangeArrowheads="1"/>
          </p:cNvSpPr>
          <p:nvPr/>
        </p:nvSpPr>
        <p:spPr bwMode="auto">
          <a:xfrm>
            <a:off x="5999164" y="5300663"/>
            <a:ext cx="2262187" cy="29210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400" b="1">
                <a:solidFill>
                  <a:srgbClr val="000000"/>
                </a:solidFill>
                <a:latin typeface="Helvetica" pitchFamily="34" charset="0"/>
              </a:rPr>
              <a:t>HDN to 65 HRC 0.125 DP</a:t>
            </a:r>
          </a:p>
        </p:txBody>
      </p:sp>
      <p:sp>
        <p:nvSpPr>
          <p:cNvPr id="312349" name="Line 29"/>
          <p:cNvSpPr>
            <a:spLocks noChangeShapeType="1"/>
          </p:cNvSpPr>
          <p:nvPr/>
        </p:nvSpPr>
        <p:spPr bwMode="auto">
          <a:xfrm>
            <a:off x="5011738" y="5527676"/>
            <a:ext cx="57150" cy="125413"/>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50" name="Line 30"/>
          <p:cNvSpPr>
            <a:spLocks noChangeShapeType="1"/>
          </p:cNvSpPr>
          <p:nvPr/>
        </p:nvSpPr>
        <p:spPr bwMode="auto">
          <a:xfrm flipV="1">
            <a:off x="5060294" y="5361828"/>
            <a:ext cx="171450" cy="284163"/>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51" name="Line 31"/>
          <p:cNvSpPr>
            <a:spLocks noChangeShapeType="1"/>
          </p:cNvSpPr>
          <p:nvPr/>
        </p:nvSpPr>
        <p:spPr bwMode="auto">
          <a:xfrm>
            <a:off x="4567238" y="5824538"/>
            <a:ext cx="635000" cy="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52" name="Line 32"/>
          <p:cNvSpPr>
            <a:spLocks noChangeShapeType="1"/>
          </p:cNvSpPr>
          <p:nvPr/>
        </p:nvSpPr>
        <p:spPr bwMode="auto">
          <a:xfrm>
            <a:off x="5303838" y="5824538"/>
            <a:ext cx="25400" cy="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53" name="Line 33"/>
          <p:cNvSpPr>
            <a:spLocks noChangeShapeType="1"/>
          </p:cNvSpPr>
          <p:nvPr/>
        </p:nvSpPr>
        <p:spPr bwMode="auto">
          <a:xfrm>
            <a:off x="5443538" y="5824538"/>
            <a:ext cx="646112" cy="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54" name="Line 34"/>
          <p:cNvSpPr>
            <a:spLocks noChangeShapeType="1"/>
          </p:cNvSpPr>
          <p:nvPr/>
        </p:nvSpPr>
        <p:spPr bwMode="auto">
          <a:xfrm>
            <a:off x="6191250" y="5824538"/>
            <a:ext cx="50800" cy="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55" name="Line 35"/>
          <p:cNvSpPr>
            <a:spLocks noChangeShapeType="1"/>
          </p:cNvSpPr>
          <p:nvPr/>
        </p:nvSpPr>
        <p:spPr bwMode="auto">
          <a:xfrm>
            <a:off x="6343651" y="5824538"/>
            <a:ext cx="442913" cy="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2356" name="Rectangle 36"/>
          <p:cNvSpPr>
            <a:spLocks noChangeArrowheads="1"/>
          </p:cNvSpPr>
          <p:nvPr/>
        </p:nvSpPr>
        <p:spPr bwMode="auto">
          <a:xfrm>
            <a:off x="4781550" y="5300663"/>
            <a:ext cx="439738" cy="29210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400" b="1">
                <a:solidFill>
                  <a:srgbClr val="000000"/>
                </a:solidFill>
                <a:latin typeface="Helvetica" pitchFamily="34" charset="0"/>
              </a:rPr>
              <a:t>0.4</a:t>
            </a:r>
          </a:p>
        </p:txBody>
      </p:sp>
      <p:sp>
        <p:nvSpPr>
          <p:cNvPr id="312357" name="Rectangle 37"/>
          <p:cNvSpPr>
            <a:spLocks noChangeArrowheads="1"/>
          </p:cNvSpPr>
          <p:nvPr/>
        </p:nvSpPr>
        <p:spPr bwMode="auto">
          <a:xfrm>
            <a:off x="4120956" y="520700"/>
            <a:ext cx="3392879" cy="754422"/>
          </a:xfrm>
          <a:prstGeom prst="rect">
            <a:avLst/>
          </a:prstGeom>
          <a:noFill/>
          <a:ln w="12700">
            <a:noFill/>
            <a:miter lim="800000"/>
            <a:headEnd/>
            <a:tailEnd/>
          </a:ln>
          <a:effectLst/>
        </p:spPr>
        <p:txBody>
          <a:bodyPr wrap="none" lIns="90342" tIns="44379" rIns="90342" bIns="44379">
            <a:spAutoFit/>
          </a:bodyPr>
          <a:lstStyle/>
          <a:p>
            <a:pPr algn="ctr" defTabSz="912813" eaLnBrk="0" fontAlgn="base" hangingPunct="0">
              <a:lnSpc>
                <a:spcPct val="90000"/>
              </a:lnSpc>
              <a:spcBef>
                <a:spcPct val="0"/>
              </a:spcBef>
              <a:spcAft>
                <a:spcPct val="0"/>
              </a:spcAft>
            </a:pPr>
            <a:r>
              <a:rPr lang="en-US" sz="2400" b="1">
                <a:solidFill>
                  <a:srgbClr val="790015"/>
                </a:solidFill>
                <a:latin typeface="Helvetica" pitchFamily="34" charset="0"/>
              </a:rPr>
              <a:t>Surface Properties - </a:t>
            </a:r>
          </a:p>
          <a:p>
            <a:pPr algn="ctr" defTabSz="912813" eaLnBrk="0" fontAlgn="base" hangingPunct="0">
              <a:lnSpc>
                <a:spcPct val="90000"/>
              </a:lnSpc>
              <a:spcBef>
                <a:spcPct val="0"/>
              </a:spcBef>
              <a:spcAft>
                <a:spcPct val="0"/>
              </a:spcAft>
            </a:pPr>
            <a:r>
              <a:rPr lang="en-US" sz="2400" b="1">
                <a:solidFill>
                  <a:srgbClr val="790015"/>
                </a:solidFill>
                <a:latin typeface="Helvetica" pitchFamily="34" charset="0"/>
              </a:rPr>
              <a:t>Texture and Hardness</a:t>
            </a:r>
          </a:p>
        </p:txBody>
      </p:sp>
    </p:spTree>
    <p:extLst>
      <p:ext uri="{BB962C8B-B14F-4D97-AF65-F5344CB8AC3E}">
        <p14:creationId xmlns:p14="http://schemas.microsoft.com/office/powerpoint/2010/main" val="336020675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3346" name="AutoShape 2"/>
          <p:cNvSpPr>
            <a:spLocks noChangeArrowheads="1"/>
          </p:cNvSpPr>
          <p:nvPr/>
        </p:nvSpPr>
        <p:spPr bwMode="auto">
          <a:xfrm>
            <a:off x="3552825" y="468313"/>
            <a:ext cx="5124450" cy="546100"/>
          </a:xfrm>
          <a:prstGeom prst="roundRect">
            <a:avLst>
              <a:gd name="adj" fmla="val 12495"/>
            </a:avLst>
          </a:prstGeom>
          <a:ln w="12700">
            <a:solidFill>
              <a:schemeClr val="tx1"/>
            </a:solidFill>
            <a:round/>
            <a:headEnd/>
            <a:tailEnd/>
          </a:ln>
          <a:effectLst>
            <a:outerShdw dist="107763" dir="2700000" algn="ctr" rotWithShape="0">
              <a:schemeClr val="tx1"/>
            </a:outerShdw>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3347" name="Rectangle 3"/>
          <p:cNvSpPr>
            <a:spLocks noChangeArrowheads="1"/>
          </p:cNvSpPr>
          <p:nvPr/>
        </p:nvSpPr>
        <p:spPr bwMode="auto">
          <a:xfrm>
            <a:off x="3675954" y="546101"/>
            <a:ext cx="4868668" cy="422023"/>
          </a:xfrm>
          <a:prstGeom prst="rect">
            <a:avLst/>
          </a:prstGeom>
          <a:noFill/>
          <a:ln w="12700">
            <a:noFill/>
            <a:miter lim="800000"/>
            <a:headEnd/>
            <a:tailEnd/>
          </a:ln>
          <a:effectLst/>
        </p:spPr>
        <p:txBody>
          <a:bodyPr wrap="none" lIns="90342" tIns="44379" rIns="90342" bIns="44379">
            <a:spAutoFit/>
          </a:bodyPr>
          <a:lstStyle/>
          <a:p>
            <a:pPr algn="ctr" defTabSz="912813" eaLnBrk="0" fontAlgn="base" hangingPunct="0">
              <a:lnSpc>
                <a:spcPct val="90000"/>
              </a:lnSpc>
              <a:spcBef>
                <a:spcPct val="0"/>
              </a:spcBef>
              <a:spcAft>
                <a:spcPct val="0"/>
              </a:spcAft>
            </a:pPr>
            <a:r>
              <a:rPr lang="en-US" sz="2400" b="1">
                <a:solidFill>
                  <a:srgbClr val="790015"/>
                </a:solidFill>
                <a:latin typeface="Helvetica" pitchFamily="34" charset="0"/>
              </a:rPr>
              <a:t>Comparative Roughness Values</a:t>
            </a:r>
          </a:p>
        </p:txBody>
      </p:sp>
      <p:sp>
        <p:nvSpPr>
          <p:cNvPr id="313348" name="Rectangle 4"/>
          <p:cNvSpPr>
            <a:spLocks noChangeArrowheads="1"/>
          </p:cNvSpPr>
          <p:nvPr/>
        </p:nvSpPr>
        <p:spPr bwMode="auto">
          <a:xfrm>
            <a:off x="2171701" y="1446213"/>
            <a:ext cx="7961313" cy="5380304"/>
          </a:xfrm>
          <a:prstGeom prst="rect">
            <a:avLst/>
          </a:prstGeom>
          <a:noFill/>
          <a:ln w="12700">
            <a:noFill/>
            <a:miter lim="800000"/>
            <a:headEnd/>
            <a:tailEnd/>
          </a:ln>
          <a:effectLst/>
        </p:spPr>
        <p:txBody>
          <a:bodyPr lIns="90342" tIns="44379" rIns="90342" bIns="44379">
            <a:spAutoFit/>
          </a:bodyPr>
          <a:lstStyle/>
          <a:p>
            <a:pPr defTabSz="912813" eaLnBrk="0" fontAlgn="base" hangingPunct="0">
              <a:lnSpc>
                <a:spcPct val="90000"/>
              </a:lnSpc>
              <a:spcBef>
                <a:spcPct val="50000"/>
              </a:spcBef>
              <a:spcAft>
                <a:spcPct val="0"/>
              </a:spcAft>
              <a:tabLst>
                <a:tab pos="2111375" algn="l"/>
                <a:tab pos="4564063" algn="l"/>
              </a:tabLst>
            </a:pPr>
            <a:r>
              <a:rPr lang="en-US" sz="2000" b="1" dirty="0">
                <a:solidFill>
                  <a:srgbClr val="000000"/>
                </a:solidFill>
                <a:latin typeface="Helvetica" pitchFamily="34" charset="0"/>
              </a:rPr>
              <a:t>Roughness Ra	Typical Processes</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25 µm (1000 µ”)	</a:t>
            </a:r>
            <a:r>
              <a:rPr lang="en-US" b="1" i="1" dirty="0">
                <a:solidFill>
                  <a:srgbClr val="000000"/>
                </a:solidFill>
                <a:latin typeface="Helvetica" pitchFamily="34" charset="0"/>
              </a:rPr>
              <a:t>Flame Cutting</a:t>
            </a:r>
            <a:endParaRPr lang="en-US" b="1" dirty="0">
              <a:solidFill>
                <a:srgbClr val="000000"/>
              </a:solidFill>
              <a:latin typeface="Helvetica" pitchFamily="34" charset="0"/>
            </a:endParaRP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12.5 µm (500µ”)	</a:t>
            </a:r>
            <a:r>
              <a:rPr lang="en-US" b="1" i="1" dirty="0">
                <a:solidFill>
                  <a:srgbClr val="000000"/>
                </a:solidFill>
                <a:latin typeface="Helvetica" pitchFamily="34" charset="0"/>
              </a:rPr>
              <a:t>Sawing</a:t>
            </a:r>
            <a:r>
              <a:rPr lang="en-US" b="1" dirty="0">
                <a:solidFill>
                  <a:srgbClr val="000000"/>
                </a:solidFill>
                <a:latin typeface="Helvetica" pitchFamily="34" charset="0"/>
              </a:rPr>
              <a:t>, sand casting, </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6.3 µm (250µ”)	</a:t>
            </a:r>
            <a:r>
              <a:rPr lang="en-US" b="1" i="1" dirty="0">
                <a:solidFill>
                  <a:srgbClr val="000000"/>
                </a:solidFill>
                <a:latin typeface="Helvetica" pitchFamily="34" charset="0"/>
              </a:rPr>
              <a:t>forging,</a:t>
            </a:r>
            <a:r>
              <a:rPr lang="en-US" b="1" dirty="0">
                <a:solidFill>
                  <a:srgbClr val="000000"/>
                </a:solidFill>
                <a:latin typeface="Helvetica" pitchFamily="34" charset="0"/>
              </a:rPr>
              <a:t> shaping, </a:t>
            </a:r>
            <a:r>
              <a:rPr lang="en-US" b="1" dirty="0" err="1">
                <a:solidFill>
                  <a:srgbClr val="000000"/>
                </a:solidFill>
                <a:latin typeface="Helvetica" pitchFamily="34" charset="0"/>
              </a:rPr>
              <a:t>planing</a:t>
            </a:r>
            <a:endParaRPr lang="en-US" b="1" dirty="0">
              <a:solidFill>
                <a:srgbClr val="000000"/>
              </a:solidFill>
              <a:latin typeface="Helvetica" pitchFamily="34" charset="0"/>
            </a:endParaRPr>
          </a:p>
          <a:p>
            <a:pPr defTabSz="912813" eaLnBrk="0" fontAlgn="base" hangingPunct="0">
              <a:lnSpc>
                <a:spcPct val="90000"/>
              </a:lnSpc>
              <a:spcBef>
                <a:spcPct val="50000"/>
              </a:spcBef>
              <a:spcAft>
                <a:spcPct val="0"/>
              </a:spcAft>
              <a:tabLst>
                <a:tab pos="2111375" algn="l"/>
                <a:tab pos="4564063" algn="l"/>
              </a:tabLst>
            </a:pPr>
            <a:endParaRPr lang="en-US" b="1" dirty="0">
              <a:solidFill>
                <a:srgbClr val="000000"/>
              </a:solidFill>
              <a:latin typeface="Helvetica" pitchFamily="34" charset="0"/>
            </a:endParaRP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3.2 </a:t>
            </a:r>
            <a:r>
              <a:rPr lang="en-US" b="1" dirty="0">
                <a:solidFill>
                  <a:srgbClr val="000000"/>
                </a:solidFill>
                <a:latin typeface="Helvetica" pitchFamily="34" charset="0"/>
              </a:rPr>
              <a:t>µm (125µ”)	</a:t>
            </a:r>
            <a:r>
              <a:rPr lang="en-US" b="1" i="1" dirty="0">
                <a:solidFill>
                  <a:srgbClr val="000000"/>
                </a:solidFill>
                <a:latin typeface="Helvetica" pitchFamily="34" charset="0"/>
              </a:rPr>
              <a:t>Rough machining</a:t>
            </a:r>
            <a:r>
              <a:rPr lang="en-US" b="1" dirty="0">
                <a:solidFill>
                  <a:srgbClr val="000000"/>
                </a:solidFill>
                <a:latin typeface="Helvetica" pitchFamily="34" charset="0"/>
              </a:rPr>
              <a:t>, milling, rough turning, drilling, 	and die casting</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1.6 µm (63µ”)	</a:t>
            </a:r>
            <a:r>
              <a:rPr lang="en-US" b="1" i="1" dirty="0">
                <a:solidFill>
                  <a:srgbClr val="000000"/>
                </a:solidFill>
                <a:latin typeface="Helvetica" pitchFamily="34" charset="0"/>
              </a:rPr>
              <a:t>Machining</a:t>
            </a:r>
            <a:r>
              <a:rPr lang="en-US" b="1" dirty="0">
                <a:solidFill>
                  <a:srgbClr val="000000"/>
                </a:solidFill>
                <a:latin typeface="Helvetica" pitchFamily="34" charset="0"/>
              </a:rPr>
              <a:t>, turning, milling, die and investment 		casting, injection molding, and stamping</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0.8 µm (32µ”)	</a:t>
            </a:r>
            <a:r>
              <a:rPr lang="en-US" b="1" i="1" dirty="0">
                <a:solidFill>
                  <a:srgbClr val="000000"/>
                </a:solidFill>
                <a:latin typeface="Helvetica" pitchFamily="34" charset="0"/>
              </a:rPr>
              <a:t>Grinding</a:t>
            </a:r>
            <a:r>
              <a:rPr lang="en-US" b="1" dirty="0">
                <a:solidFill>
                  <a:srgbClr val="000000"/>
                </a:solidFill>
                <a:latin typeface="Helvetica" pitchFamily="34" charset="0"/>
              </a:rPr>
              <a:t>, fine turning &amp; milling, reaming, honing, 	injection molding, stamping, investment casting</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0.4 µm (16µ”)	</a:t>
            </a:r>
            <a:r>
              <a:rPr lang="en-US" b="1" i="1" dirty="0">
                <a:solidFill>
                  <a:srgbClr val="000000"/>
                </a:solidFill>
                <a:latin typeface="Helvetica" pitchFamily="34" charset="0"/>
              </a:rPr>
              <a:t>Diamond Turning</a:t>
            </a:r>
            <a:r>
              <a:rPr lang="en-US" b="1" dirty="0">
                <a:solidFill>
                  <a:srgbClr val="000000"/>
                </a:solidFill>
                <a:latin typeface="Helvetica" pitchFamily="34" charset="0"/>
              </a:rPr>
              <a:t>, Grinding, lapping, honing</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0.2 µm (8µ”)	</a:t>
            </a:r>
            <a:r>
              <a:rPr lang="en-US" b="1" i="1" dirty="0">
                <a:solidFill>
                  <a:srgbClr val="000000"/>
                </a:solidFill>
                <a:latin typeface="Helvetica" pitchFamily="34" charset="0"/>
              </a:rPr>
              <a:t>Lapping</a:t>
            </a:r>
            <a:r>
              <a:rPr lang="en-US" b="1" dirty="0">
                <a:solidFill>
                  <a:srgbClr val="000000"/>
                </a:solidFill>
                <a:latin typeface="Helvetica" pitchFamily="34" charset="0"/>
              </a:rPr>
              <a:t>, honing, polishing</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0.1 µm (4µ”)	</a:t>
            </a:r>
            <a:r>
              <a:rPr lang="en-US" b="1" i="1" dirty="0">
                <a:solidFill>
                  <a:srgbClr val="000000"/>
                </a:solidFill>
                <a:latin typeface="Helvetica" pitchFamily="34" charset="0"/>
              </a:rPr>
              <a:t>Superfinishing</a:t>
            </a:r>
            <a:r>
              <a:rPr lang="en-US" b="1" dirty="0">
                <a:solidFill>
                  <a:srgbClr val="000000"/>
                </a:solidFill>
                <a:latin typeface="Helvetica" pitchFamily="34" charset="0"/>
              </a:rPr>
              <a:t>, polishing, lapping </a:t>
            </a:r>
          </a:p>
          <a:p>
            <a:pPr defTabSz="912813" eaLnBrk="0" fontAlgn="base" hangingPunct="0">
              <a:lnSpc>
                <a:spcPct val="90000"/>
              </a:lnSpc>
              <a:spcBef>
                <a:spcPct val="50000"/>
              </a:spcBef>
              <a:spcAft>
                <a:spcPct val="0"/>
              </a:spcAft>
              <a:tabLst>
                <a:tab pos="2111375" algn="l"/>
                <a:tab pos="4564063" algn="l"/>
              </a:tabLst>
            </a:pPr>
            <a:r>
              <a:rPr lang="en-US" b="1" dirty="0">
                <a:solidFill>
                  <a:srgbClr val="000000"/>
                </a:solidFill>
                <a:latin typeface="Helvetica" pitchFamily="34" charset="0"/>
              </a:rPr>
              <a:t>	</a:t>
            </a:r>
          </a:p>
        </p:txBody>
      </p:sp>
      <p:sp>
        <p:nvSpPr>
          <p:cNvPr id="313349" name="Rectangle 5"/>
          <p:cNvSpPr>
            <a:spLocks noChangeArrowheads="1"/>
          </p:cNvSpPr>
          <p:nvPr/>
        </p:nvSpPr>
        <p:spPr bwMode="auto">
          <a:xfrm>
            <a:off x="2076450" y="1412876"/>
            <a:ext cx="7827714" cy="5020975"/>
          </a:xfrm>
          <a:prstGeom prst="rect">
            <a:avLst/>
          </a:prstGeom>
          <a:noFill/>
          <a:ln w="25400">
            <a:solidFill>
              <a:schemeClr val="tx1"/>
            </a:solid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3350" name="Line 6"/>
          <p:cNvSpPr>
            <a:spLocks noChangeShapeType="1"/>
          </p:cNvSpPr>
          <p:nvPr/>
        </p:nvSpPr>
        <p:spPr bwMode="auto">
          <a:xfrm flipH="1">
            <a:off x="4186410" y="1412876"/>
            <a:ext cx="20465" cy="5020975"/>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3351" name="Line 7"/>
          <p:cNvSpPr>
            <a:spLocks noChangeShapeType="1"/>
          </p:cNvSpPr>
          <p:nvPr/>
        </p:nvSpPr>
        <p:spPr bwMode="auto">
          <a:xfrm>
            <a:off x="2089150" y="1793875"/>
            <a:ext cx="7939088" cy="0"/>
          </a:xfrm>
          <a:prstGeom prst="line">
            <a:avLst/>
          </a:prstGeom>
          <a:noFill/>
          <a:ln w="254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16229141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ChangeArrowheads="1"/>
          </p:cNvSpPr>
          <p:nvPr/>
        </p:nvSpPr>
        <p:spPr bwMode="auto">
          <a:xfrm>
            <a:off x="2867026" y="350838"/>
            <a:ext cx="6473825" cy="754422"/>
          </a:xfrm>
          <a:prstGeom prst="rect">
            <a:avLst/>
          </a:prstGeom>
          <a:noFill/>
          <a:ln w="12700">
            <a:noFill/>
            <a:miter lim="800000"/>
            <a:headEnd/>
            <a:tailEnd/>
          </a:ln>
          <a:effectLst/>
        </p:spPr>
        <p:txBody>
          <a:bodyPr lIns="90342" tIns="44379" rIns="90342" bIns="44379">
            <a:spAutoFit/>
          </a:bodyPr>
          <a:lstStyle/>
          <a:p>
            <a:pPr algn="ctr" defTabSz="912813" eaLnBrk="0" fontAlgn="base" hangingPunct="0">
              <a:lnSpc>
                <a:spcPct val="90000"/>
              </a:lnSpc>
              <a:spcBef>
                <a:spcPct val="0"/>
              </a:spcBef>
              <a:spcAft>
                <a:spcPct val="0"/>
              </a:spcAft>
            </a:pPr>
            <a:r>
              <a:rPr lang="en-US" sz="2400" b="1">
                <a:solidFill>
                  <a:srgbClr val="790015"/>
                </a:solidFill>
                <a:latin typeface="Helvetica" pitchFamily="34" charset="0"/>
              </a:rPr>
              <a:t>Some Common Steel, Hardness and Surface Finish Specs. </a:t>
            </a:r>
          </a:p>
        </p:txBody>
      </p:sp>
      <p:sp>
        <p:nvSpPr>
          <p:cNvPr id="315395" name="Rectangle 3"/>
          <p:cNvSpPr>
            <a:spLocks noChangeArrowheads="1"/>
          </p:cNvSpPr>
          <p:nvPr/>
        </p:nvSpPr>
        <p:spPr bwMode="auto">
          <a:xfrm>
            <a:off x="1881188" y="1250950"/>
            <a:ext cx="7923212" cy="4940300"/>
          </a:xfrm>
          <a:prstGeom prst="rect">
            <a:avLst/>
          </a:prstGeom>
          <a:noFill/>
          <a:ln w="12700">
            <a:noFill/>
            <a:miter lim="800000"/>
            <a:headEnd/>
            <a:tailEnd/>
          </a:ln>
          <a:effectLst/>
        </p:spPr>
        <p:txBody>
          <a:bodyPr lIns="90342" tIns="44379" rIns="90342" bIns="44379">
            <a:spAutoFit/>
          </a:bodyPr>
          <a:lstStyle/>
          <a:p>
            <a:pPr defTabSz="912813" eaLnBrk="0" fontAlgn="base" hangingPunct="0">
              <a:lnSpc>
                <a:spcPct val="90000"/>
              </a:lnSpc>
              <a:spcBef>
                <a:spcPct val="50000"/>
              </a:spcBef>
              <a:spcAft>
                <a:spcPct val="0"/>
              </a:spcAft>
            </a:pPr>
            <a:r>
              <a:rPr lang="en-US" b="1" i="1" u="sng" dirty="0">
                <a:solidFill>
                  <a:srgbClr val="000000"/>
                </a:solidFill>
                <a:latin typeface="Helvetica" pitchFamily="34" charset="0"/>
              </a:rPr>
              <a:t>Common Steel Specs:</a:t>
            </a:r>
            <a:r>
              <a:rPr lang="en-US" b="1" i="1" dirty="0">
                <a:solidFill>
                  <a:srgbClr val="000000"/>
                </a:solidFill>
                <a:latin typeface="Helvetica" pitchFamily="34" charset="0"/>
              </a:rPr>
              <a:t> </a:t>
            </a:r>
            <a:r>
              <a:rPr lang="en-US" b="1" dirty="0">
                <a:solidFill>
                  <a:srgbClr val="000000"/>
                </a:solidFill>
                <a:latin typeface="Helvetica" pitchFamily="34" charset="0"/>
              </a:rPr>
              <a:t>(10xx series: xx = % carbon)</a:t>
            </a:r>
          </a:p>
          <a:p>
            <a:pPr defTabSz="912813" eaLnBrk="0" fontAlgn="base" hangingPunct="0">
              <a:lnSpc>
                <a:spcPct val="90000"/>
              </a:lnSpc>
              <a:spcBef>
                <a:spcPct val="50000"/>
              </a:spcBef>
              <a:spcAft>
                <a:spcPct val="0"/>
              </a:spcAft>
            </a:pPr>
            <a:r>
              <a:rPr lang="en-US" b="1" dirty="0">
                <a:solidFill>
                  <a:srgbClr val="000000"/>
                </a:solidFill>
                <a:latin typeface="Helvetica" pitchFamily="34" charset="0"/>
              </a:rPr>
              <a:t>Mild steel (low carbon = up to 30 %): Low cost general purpose applications, typ.  hardening not required</a:t>
            </a:r>
          </a:p>
          <a:p>
            <a:pPr defTabSz="912813" eaLnBrk="0" fontAlgn="base" hangingPunct="0">
              <a:lnSpc>
                <a:spcPct val="90000"/>
              </a:lnSpc>
              <a:spcBef>
                <a:spcPct val="50000"/>
              </a:spcBef>
              <a:spcAft>
                <a:spcPct val="0"/>
              </a:spcAft>
            </a:pPr>
            <a:r>
              <a:rPr lang="en-US" b="1" dirty="0">
                <a:solidFill>
                  <a:srgbClr val="000000"/>
                </a:solidFill>
                <a:latin typeface="Helvetica" pitchFamily="34" charset="0"/>
              </a:rPr>
              <a:t>Medium Carbon (up to 60%): requiring higher strength; e.g.  gears, axles, con-rods etc.</a:t>
            </a:r>
          </a:p>
          <a:p>
            <a:pPr defTabSz="912813" eaLnBrk="0" fontAlgn="base" hangingPunct="0">
              <a:lnSpc>
                <a:spcPct val="90000"/>
              </a:lnSpc>
              <a:spcBef>
                <a:spcPct val="50000"/>
              </a:spcBef>
              <a:spcAft>
                <a:spcPct val="0"/>
              </a:spcAft>
            </a:pPr>
            <a:r>
              <a:rPr lang="en-US" b="1" dirty="0">
                <a:solidFill>
                  <a:srgbClr val="000000"/>
                </a:solidFill>
                <a:latin typeface="Helvetica" pitchFamily="34" charset="0"/>
              </a:rPr>
              <a:t>High Carbon (&gt; 60%): High wear, high strength; e.g. cutting tools, springs etc.</a:t>
            </a:r>
          </a:p>
          <a:p>
            <a:pPr defTabSz="912813" eaLnBrk="0" fontAlgn="base" hangingPunct="0">
              <a:lnSpc>
                <a:spcPct val="90000"/>
              </a:lnSpc>
              <a:spcBef>
                <a:spcPct val="50000"/>
              </a:spcBef>
              <a:spcAft>
                <a:spcPct val="0"/>
              </a:spcAft>
            </a:pPr>
            <a:r>
              <a:rPr lang="en-US" b="1" i="1" u="sng" dirty="0">
                <a:solidFill>
                  <a:srgbClr val="000000"/>
                </a:solidFill>
                <a:latin typeface="Helvetica" pitchFamily="34" charset="0"/>
              </a:rPr>
              <a:t>Ground Bearing Shaft Examples:</a:t>
            </a:r>
            <a:endParaRPr lang="en-US" b="1" u="sng" dirty="0">
              <a:solidFill>
                <a:srgbClr val="000000"/>
              </a:solidFill>
              <a:latin typeface="Helvetica" pitchFamily="34" charset="0"/>
            </a:endParaRPr>
          </a:p>
          <a:p>
            <a:pPr defTabSz="912813" eaLnBrk="0" fontAlgn="base" hangingPunct="0">
              <a:lnSpc>
                <a:spcPct val="90000"/>
              </a:lnSpc>
              <a:spcBef>
                <a:spcPct val="50000"/>
              </a:spcBef>
              <a:spcAft>
                <a:spcPct val="0"/>
              </a:spcAft>
            </a:pPr>
            <a:r>
              <a:rPr lang="en-US" b="1" i="1" dirty="0">
                <a:solidFill>
                  <a:srgbClr val="000000"/>
                </a:solidFill>
                <a:latin typeface="Helvetica" pitchFamily="34" charset="0"/>
              </a:rPr>
              <a:t>General Purpose</a:t>
            </a:r>
            <a:endParaRPr lang="en-US" b="1" u="sng" dirty="0">
              <a:solidFill>
                <a:srgbClr val="000000"/>
              </a:solidFill>
              <a:latin typeface="Helvetica" pitchFamily="34" charset="0"/>
            </a:endParaRPr>
          </a:p>
          <a:p>
            <a:pPr defTabSz="912813" eaLnBrk="0" fontAlgn="base" hangingPunct="0">
              <a:lnSpc>
                <a:spcPct val="90000"/>
              </a:lnSpc>
              <a:spcBef>
                <a:spcPct val="50000"/>
              </a:spcBef>
              <a:spcAft>
                <a:spcPct val="0"/>
              </a:spcAft>
            </a:pPr>
            <a:r>
              <a:rPr lang="en-US" b="1" dirty="0">
                <a:solidFill>
                  <a:srgbClr val="000000"/>
                </a:solidFill>
                <a:latin typeface="Helvetica" pitchFamily="34" charset="0"/>
              </a:rPr>
              <a:t>1060: Surface HDN  to 55 HRC 0.125 mm deep min.;  0.4 µm (16 µ”)</a:t>
            </a:r>
          </a:p>
          <a:p>
            <a:pPr defTabSz="912813" eaLnBrk="0" fontAlgn="base" hangingPunct="0">
              <a:lnSpc>
                <a:spcPct val="90000"/>
              </a:lnSpc>
              <a:spcBef>
                <a:spcPct val="50000"/>
              </a:spcBef>
              <a:spcAft>
                <a:spcPct val="0"/>
              </a:spcAft>
            </a:pPr>
            <a:r>
              <a:rPr lang="en-US" b="1" dirty="0">
                <a:solidFill>
                  <a:srgbClr val="000000"/>
                </a:solidFill>
                <a:latin typeface="Helvetica" pitchFamily="34" charset="0"/>
              </a:rPr>
              <a:t>303 Stainless:  (natural surface hardness 5 HRC );  0.4µm (16 µ”)</a:t>
            </a:r>
          </a:p>
          <a:p>
            <a:pPr defTabSz="912813" eaLnBrk="0" fontAlgn="base" hangingPunct="0">
              <a:lnSpc>
                <a:spcPct val="90000"/>
              </a:lnSpc>
              <a:spcBef>
                <a:spcPct val="50000"/>
              </a:spcBef>
              <a:spcAft>
                <a:spcPct val="0"/>
              </a:spcAft>
            </a:pPr>
            <a:r>
              <a:rPr lang="en-US" b="1" i="1" dirty="0">
                <a:solidFill>
                  <a:srgbClr val="000000"/>
                </a:solidFill>
                <a:latin typeface="Helvetica" pitchFamily="34" charset="0"/>
              </a:rPr>
              <a:t>Better Finish, Longer Life</a:t>
            </a:r>
          </a:p>
          <a:p>
            <a:pPr defTabSz="912813" eaLnBrk="0" fontAlgn="base" hangingPunct="0">
              <a:lnSpc>
                <a:spcPct val="90000"/>
              </a:lnSpc>
              <a:spcBef>
                <a:spcPct val="50000"/>
              </a:spcBef>
              <a:spcAft>
                <a:spcPct val="0"/>
              </a:spcAft>
            </a:pPr>
            <a:r>
              <a:rPr lang="en-US" b="1" dirty="0">
                <a:solidFill>
                  <a:srgbClr val="000000"/>
                </a:solidFill>
                <a:latin typeface="Helvetica" pitchFamily="34" charset="0"/>
              </a:rPr>
              <a:t>1020: Case HDN to 65 HRC 0.25 mm deep min.;  0.2µm (8 µ”) </a:t>
            </a:r>
          </a:p>
          <a:p>
            <a:pPr defTabSz="912813" eaLnBrk="0" fontAlgn="base" hangingPunct="0">
              <a:lnSpc>
                <a:spcPct val="90000"/>
              </a:lnSpc>
              <a:spcBef>
                <a:spcPct val="50000"/>
              </a:spcBef>
              <a:spcAft>
                <a:spcPct val="0"/>
              </a:spcAft>
            </a:pPr>
            <a:r>
              <a:rPr lang="en-US" b="1" dirty="0">
                <a:solidFill>
                  <a:srgbClr val="000000"/>
                </a:solidFill>
                <a:latin typeface="Helvetica" pitchFamily="34" charset="0"/>
              </a:rPr>
              <a:t>440 Stainless: (natural circa 15 HRC);  0.2µm (8 µ”) </a:t>
            </a:r>
          </a:p>
        </p:txBody>
      </p:sp>
      <p:sp>
        <p:nvSpPr>
          <p:cNvPr id="315396" name="Rectangle 4"/>
          <p:cNvSpPr>
            <a:spLocks noChangeArrowheads="1"/>
          </p:cNvSpPr>
          <p:nvPr/>
        </p:nvSpPr>
        <p:spPr bwMode="auto">
          <a:xfrm>
            <a:off x="9347201" y="1635126"/>
            <a:ext cx="644525" cy="32226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Helvetica" pitchFamily="34" charset="0"/>
              </a:rPr>
              <a:t>1020</a:t>
            </a:r>
          </a:p>
        </p:txBody>
      </p:sp>
      <p:sp>
        <p:nvSpPr>
          <p:cNvPr id="315397" name="AutoShape 5"/>
          <p:cNvSpPr>
            <a:spLocks noChangeArrowheads="1"/>
          </p:cNvSpPr>
          <p:nvPr/>
        </p:nvSpPr>
        <p:spPr bwMode="auto">
          <a:xfrm>
            <a:off x="9336088" y="1520825"/>
            <a:ext cx="692150" cy="495300"/>
          </a:xfrm>
          <a:prstGeom prst="roundRect">
            <a:avLst>
              <a:gd name="adj" fmla="val 12495"/>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398" name="Rectangle 6"/>
          <p:cNvSpPr>
            <a:spLocks noChangeArrowheads="1"/>
          </p:cNvSpPr>
          <p:nvPr/>
        </p:nvSpPr>
        <p:spPr bwMode="auto">
          <a:xfrm>
            <a:off x="9328151" y="2166939"/>
            <a:ext cx="701675" cy="542925"/>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Helvetica" pitchFamily="34" charset="0"/>
              </a:rPr>
              <a:t>1040,</a:t>
            </a:r>
          </a:p>
          <a:p>
            <a:pPr defTabSz="912813" eaLnBrk="0" fontAlgn="base" hangingPunct="0">
              <a:lnSpc>
                <a:spcPct val="90000"/>
              </a:lnSpc>
              <a:spcBef>
                <a:spcPct val="0"/>
              </a:spcBef>
              <a:spcAft>
                <a:spcPct val="0"/>
              </a:spcAft>
            </a:pPr>
            <a:r>
              <a:rPr lang="en-US" sz="1600" b="1">
                <a:solidFill>
                  <a:srgbClr val="000000"/>
                </a:solidFill>
                <a:latin typeface="Helvetica" pitchFamily="34" charset="0"/>
              </a:rPr>
              <a:t>1060</a:t>
            </a:r>
          </a:p>
        </p:txBody>
      </p:sp>
      <p:sp>
        <p:nvSpPr>
          <p:cNvPr id="315399" name="AutoShape 7"/>
          <p:cNvSpPr>
            <a:spLocks noChangeArrowheads="1"/>
          </p:cNvSpPr>
          <p:nvPr/>
        </p:nvSpPr>
        <p:spPr bwMode="auto">
          <a:xfrm>
            <a:off x="9336088" y="2154238"/>
            <a:ext cx="704850" cy="508000"/>
          </a:xfrm>
          <a:prstGeom prst="roundRect">
            <a:avLst>
              <a:gd name="adj" fmla="val 12495"/>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0" name="Rectangle 8"/>
          <p:cNvSpPr>
            <a:spLocks noChangeArrowheads="1"/>
          </p:cNvSpPr>
          <p:nvPr/>
        </p:nvSpPr>
        <p:spPr bwMode="auto">
          <a:xfrm>
            <a:off x="9347201" y="2928939"/>
            <a:ext cx="644525" cy="320675"/>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Helvetica" pitchFamily="34" charset="0"/>
              </a:rPr>
              <a:t>1080</a:t>
            </a:r>
          </a:p>
        </p:txBody>
      </p:sp>
      <p:sp>
        <p:nvSpPr>
          <p:cNvPr id="315401" name="AutoShape 9"/>
          <p:cNvSpPr>
            <a:spLocks noChangeArrowheads="1"/>
          </p:cNvSpPr>
          <p:nvPr/>
        </p:nvSpPr>
        <p:spPr bwMode="auto">
          <a:xfrm>
            <a:off x="9336088" y="2789238"/>
            <a:ext cx="704850" cy="519112"/>
          </a:xfrm>
          <a:prstGeom prst="roundRect">
            <a:avLst>
              <a:gd name="adj" fmla="val 12495"/>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2" name="Line 10"/>
          <p:cNvSpPr>
            <a:spLocks noChangeShapeType="1"/>
          </p:cNvSpPr>
          <p:nvPr/>
        </p:nvSpPr>
        <p:spPr bwMode="auto">
          <a:xfrm>
            <a:off x="9323388" y="4424363"/>
            <a:ext cx="120650" cy="15240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3" name="Line 11"/>
          <p:cNvSpPr>
            <a:spLocks noChangeShapeType="1"/>
          </p:cNvSpPr>
          <p:nvPr/>
        </p:nvSpPr>
        <p:spPr bwMode="auto">
          <a:xfrm flipV="1">
            <a:off x="9436940" y="4170363"/>
            <a:ext cx="273050" cy="40005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4" name="Line 12"/>
          <p:cNvSpPr>
            <a:spLocks noChangeShapeType="1"/>
          </p:cNvSpPr>
          <p:nvPr/>
        </p:nvSpPr>
        <p:spPr bwMode="auto">
          <a:xfrm>
            <a:off x="9336088" y="4803775"/>
            <a:ext cx="133350" cy="16510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5" name="Line 13"/>
          <p:cNvSpPr>
            <a:spLocks noChangeShapeType="1"/>
          </p:cNvSpPr>
          <p:nvPr/>
        </p:nvSpPr>
        <p:spPr bwMode="auto">
          <a:xfrm flipV="1">
            <a:off x="9463088" y="4576763"/>
            <a:ext cx="273050" cy="398462"/>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6" name="Line 14"/>
          <p:cNvSpPr>
            <a:spLocks noChangeShapeType="1"/>
          </p:cNvSpPr>
          <p:nvPr/>
        </p:nvSpPr>
        <p:spPr bwMode="auto">
          <a:xfrm>
            <a:off x="7624763" y="6021388"/>
            <a:ext cx="120650" cy="13970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7" name="Line 15"/>
          <p:cNvSpPr>
            <a:spLocks noChangeShapeType="1"/>
          </p:cNvSpPr>
          <p:nvPr/>
        </p:nvSpPr>
        <p:spPr bwMode="auto">
          <a:xfrm flipV="1">
            <a:off x="7743543" y="5767388"/>
            <a:ext cx="271462" cy="400050"/>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8" name="Line 16"/>
          <p:cNvSpPr>
            <a:spLocks noChangeShapeType="1"/>
          </p:cNvSpPr>
          <p:nvPr/>
        </p:nvSpPr>
        <p:spPr bwMode="auto">
          <a:xfrm>
            <a:off x="8766175" y="5565776"/>
            <a:ext cx="120650" cy="138113"/>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09" name="Line 17"/>
          <p:cNvSpPr>
            <a:spLocks noChangeShapeType="1"/>
          </p:cNvSpPr>
          <p:nvPr/>
        </p:nvSpPr>
        <p:spPr bwMode="auto">
          <a:xfrm flipV="1">
            <a:off x="8891680" y="5305052"/>
            <a:ext cx="271463" cy="398463"/>
          </a:xfrm>
          <a:prstGeom prst="line">
            <a:avLst/>
          </a:prstGeom>
          <a:noFill/>
          <a:ln w="12700">
            <a:solidFill>
              <a:schemeClr val="tx1"/>
            </a:solidFill>
            <a:round/>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10" name="Rectangle 18"/>
          <p:cNvSpPr>
            <a:spLocks noChangeArrowheads="1"/>
          </p:cNvSpPr>
          <p:nvPr/>
        </p:nvSpPr>
        <p:spPr bwMode="auto">
          <a:xfrm>
            <a:off x="2217738" y="663576"/>
            <a:ext cx="184150" cy="92075"/>
          </a:xfrm>
          <a:prstGeom prst="rect">
            <a:avLst/>
          </a:prstGeom>
          <a:no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5411" name="Rectangle 19"/>
          <p:cNvSpPr>
            <a:spLocks noChangeArrowheads="1"/>
          </p:cNvSpPr>
          <p:nvPr/>
        </p:nvSpPr>
        <p:spPr bwMode="auto">
          <a:xfrm>
            <a:off x="9159876" y="855664"/>
            <a:ext cx="1071563" cy="541337"/>
          </a:xfrm>
          <a:prstGeom prst="rect">
            <a:avLst/>
          </a:prstGeom>
          <a:noFill/>
          <a:ln w="12700">
            <a:noFill/>
            <a:miter lim="800000"/>
            <a:headEnd/>
            <a:tailEnd/>
          </a:ln>
          <a:effectLst/>
        </p:spPr>
        <p:txBody>
          <a:bodyPr wrap="none" lIns="90342" tIns="44379" rIns="90342" bIns="44379">
            <a:spAutoFit/>
          </a:bodyPr>
          <a:lstStyle/>
          <a:p>
            <a:pPr algn="ctr" defTabSz="912813" eaLnBrk="0" fontAlgn="base" hangingPunct="0">
              <a:lnSpc>
                <a:spcPct val="90000"/>
              </a:lnSpc>
              <a:spcBef>
                <a:spcPct val="0"/>
              </a:spcBef>
              <a:spcAft>
                <a:spcPct val="0"/>
              </a:spcAft>
            </a:pPr>
            <a:r>
              <a:rPr lang="en-US" sz="1600" b="1" i="1">
                <a:solidFill>
                  <a:srgbClr val="000000"/>
                </a:solidFill>
                <a:latin typeface="Helvetica" pitchFamily="34" charset="0"/>
              </a:rPr>
              <a:t>Common</a:t>
            </a:r>
          </a:p>
          <a:p>
            <a:pPr algn="ctr" defTabSz="912813" eaLnBrk="0" fontAlgn="base" hangingPunct="0">
              <a:lnSpc>
                <a:spcPct val="90000"/>
              </a:lnSpc>
              <a:spcBef>
                <a:spcPct val="0"/>
              </a:spcBef>
              <a:spcAft>
                <a:spcPct val="0"/>
              </a:spcAft>
            </a:pPr>
            <a:r>
              <a:rPr lang="en-US" sz="1600" b="1" i="1">
                <a:solidFill>
                  <a:srgbClr val="000000"/>
                </a:solidFill>
                <a:latin typeface="Helvetica" pitchFamily="34" charset="0"/>
              </a:rPr>
              <a:t>Types</a:t>
            </a:r>
          </a:p>
        </p:txBody>
      </p:sp>
    </p:spTree>
    <p:extLst>
      <p:ext uri="{BB962C8B-B14F-4D97-AF65-F5344CB8AC3E}">
        <p14:creationId xmlns:p14="http://schemas.microsoft.com/office/powerpoint/2010/main" val="22287853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6418" name="Picture 2"/>
          <p:cNvPicPr>
            <a:picLocks noChangeArrowheads="1"/>
          </p:cNvPicPr>
          <p:nvPr/>
        </p:nvPicPr>
        <p:blipFill>
          <a:blip r:embed="rId3"/>
          <a:srcRect/>
          <a:stretch>
            <a:fillRect/>
          </a:stretch>
        </p:blipFill>
        <p:spPr bwMode="auto">
          <a:xfrm>
            <a:off x="6070600" y="2935288"/>
            <a:ext cx="4083050" cy="3244850"/>
          </a:xfrm>
          <a:prstGeom prst="rect">
            <a:avLst/>
          </a:prstGeom>
          <a:noFill/>
          <a:ln w="12700">
            <a:noFill/>
            <a:miter lim="800000"/>
            <a:headEnd/>
            <a:tailEnd/>
          </a:ln>
          <a:effectLst/>
        </p:spPr>
      </p:pic>
      <p:pic>
        <p:nvPicPr>
          <p:cNvPr id="316419" name="Picture 3"/>
          <p:cNvPicPr>
            <a:picLocks noChangeArrowheads="1"/>
          </p:cNvPicPr>
          <p:nvPr/>
        </p:nvPicPr>
        <p:blipFill>
          <a:blip r:embed="rId4"/>
          <a:srcRect/>
          <a:stretch>
            <a:fillRect/>
          </a:stretch>
        </p:blipFill>
        <p:spPr bwMode="auto">
          <a:xfrm>
            <a:off x="3825875" y="1122363"/>
            <a:ext cx="4108450" cy="1974850"/>
          </a:xfrm>
          <a:prstGeom prst="rect">
            <a:avLst/>
          </a:prstGeom>
          <a:noFill/>
          <a:ln w="12700">
            <a:noFill/>
            <a:miter lim="800000"/>
            <a:headEnd/>
            <a:tailEnd/>
          </a:ln>
          <a:effectLst/>
        </p:spPr>
      </p:pic>
      <p:pic>
        <p:nvPicPr>
          <p:cNvPr id="316420" name="Picture 4"/>
          <p:cNvPicPr>
            <a:picLocks noChangeArrowheads="1"/>
          </p:cNvPicPr>
          <p:nvPr/>
        </p:nvPicPr>
        <p:blipFill>
          <a:blip r:embed="rId5"/>
          <a:srcRect/>
          <a:stretch>
            <a:fillRect/>
          </a:stretch>
        </p:blipFill>
        <p:spPr bwMode="auto">
          <a:xfrm>
            <a:off x="1974850" y="3441700"/>
            <a:ext cx="3398838" cy="2319338"/>
          </a:xfrm>
          <a:prstGeom prst="rect">
            <a:avLst/>
          </a:prstGeom>
          <a:noFill/>
          <a:ln w="12700">
            <a:noFill/>
            <a:miter lim="800000"/>
            <a:headEnd/>
            <a:tailEnd/>
          </a:ln>
          <a:effectLst/>
        </p:spPr>
      </p:pic>
      <p:sp>
        <p:nvSpPr>
          <p:cNvPr id="316421" name="Rectangle 5"/>
          <p:cNvSpPr>
            <a:spLocks noChangeArrowheads="1"/>
          </p:cNvSpPr>
          <p:nvPr/>
        </p:nvSpPr>
        <p:spPr bwMode="auto">
          <a:xfrm>
            <a:off x="4038600" y="669926"/>
            <a:ext cx="184150" cy="92075"/>
          </a:xfrm>
          <a:prstGeom prst="rect">
            <a:avLst/>
          </a:prstGeom>
          <a:noFill/>
          <a:ln w="12700">
            <a:noFill/>
            <a:miter lim="800000"/>
            <a:headEnd/>
            <a:tailEn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
        <p:nvSpPr>
          <p:cNvPr id="316422" name="Rectangle 6"/>
          <p:cNvSpPr>
            <a:spLocks noChangeArrowheads="1"/>
          </p:cNvSpPr>
          <p:nvPr/>
        </p:nvSpPr>
        <p:spPr bwMode="auto">
          <a:xfrm>
            <a:off x="3130550" y="361951"/>
            <a:ext cx="6083300" cy="517525"/>
          </a:xfrm>
          <a:prstGeom prst="rect">
            <a:avLst/>
          </a:prstGeom>
          <a:noFill/>
          <a:ln w="12700">
            <a:noFill/>
            <a:miter lim="800000"/>
            <a:headEnd/>
            <a:tailEnd/>
          </a:ln>
          <a:effectLst/>
        </p:spPr>
        <p:txBody>
          <a:bodyPr wrap="none" lIns="63398" tIns="25359" rIns="63398" bIns="25359">
            <a:spAutoFit/>
          </a:bodyPr>
          <a:lstStyle/>
          <a:p>
            <a:pPr algn="ctr" defTabSz="912813" eaLnBrk="0" fontAlgn="base" hangingPunct="0">
              <a:lnSpc>
                <a:spcPct val="85000"/>
              </a:lnSpc>
              <a:spcBef>
                <a:spcPct val="0"/>
              </a:spcBef>
              <a:spcAft>
                <a:spcPct val="0"/>
              </a:spcAft>
            </a:pPr>
            <a:r>
              <a:rPr lang="en-US" sz="3600" b="1" dirty="0">
                <a:solidFill>
                  <a:srgbClr val="790015"/>
                </a:solidFill>
                <a:latin typeface="Times" pitchFamily="18" charset="0"/>
              </a:rPr>
              <a:t>Specifying Welds on Drawings</a:t>
            </a:r>
          </a:p>
        </p:txBody>
      </p:sp>
      <p:sp>
        <p:nvSpPr>
          <p:cNvPr id="316423" name="Rectangle 7"/>
          <p:cNvSpPr>
            <a:spLocks noChangeArrowheads="1"/>
          </p:cNvSpPr>
          <p:nvPr/>
        </p:nvSpPr>
        <p:spPr bwMode="auto">
          <a:xfrm>
            <a:off x="3783014" y="3157538"/>
            <a:ext cx="1512887" cy="349250"/>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dirty="0">
                <a:solidFill>
                  <a:srgbClr val="000000"/>
                </a:solidFill>
                <a:latin typeface="Times" pitchFamily="18" charset="0"/>
              </a:rPr>
              <a:t>Width of weld</a:t>
            </a:r>
          </a:p>
        </p:txBody>
      </p:sp>
      <p:sp>
        <p:nvSpPr>
          <p:cNvPr id="316424" name="Line 8"/>
          <p:cNvSpPr>
            <a:spLocks noChangeShapeType="1"/>
          </p:cNvSpPr>
          <p:nvPr/>
        </p:nvSpPr>
        <p:spPr bwMode="auto">
          <a:xfrm flipV="1">
            <a:off x="4613276" y="2143126"/>
            <a:ext cx="631825" cy="1031875"/>
          </a:xfrm>
          <a:prstGeom prst="line">
            <a:avLst/>
          </a:prstGeom>
          <a:noFill/>
          <a:ln w="12700">
            <a:solidFill>
              <a:schemeClr val="tx1"/>
            </a:solidFill>
            <a:round/>
            <a:headEnd/>
            <a:tailEnd type="triangle" w="med" len="med"/>
          </a:ln>
          <a:effectLst/>
        </p:spPr>
        <p:txBody>
          <a:bodyPr wrap="none" anchor="ctr"/>
          <a:lstStyle/>
          <a:p>
            <a:pPr algn="l" rtl="0"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33664604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588355" y="0"/>
            <a:ext cx="9204506" cy="6219486"/>
            <a:chOff x="1184094" y="126878"/>
            <a:chExt cx="9204506" cy="6219486"/>
          </a:xfrm>
        </p:grpSpPr>
        <p:pic>
          <p:nvPicPr>
            <p:cNvPr id="4" name="Picture 3"/>
            <p:cNvPicPr>
              <a:picLocks noChangeAspect="1"/>
            </p:cNvPicPr>
            <p:nvPr/>
          </p:nvPicPr>
          <p:blipFill>
            <a:blip r:embed="rId2"/>
            <a:stretch>
              <a:fillRect/>
            </a:stretch>
          </p:blipFill>
          <p:spPr>
            <a:xfrm>
              <a:off x="1184094" y="126878"/>
              <a:ext cx="9204506" cy="6219486"/>
            </a:xfrm>
            <a:prstGeom prst="rect">
              <a:avLst/>
            </a:prstGeom>
          </p:spPr>
        </p:pic>
        <p:sp>
          <p:nvSpPr>
            <p:cNvPr id="6" name="TextBox 5"/>
            <p:cNvSpPr txBox="1"/>
            <p:nvPr/>
          </p:nvSpPr>
          <p:spPr>
            <a:xfrm>
              <a:off x="2527300" y="1066678"/>
              <a:ext cx="431800" cy="584775"/>
            </a:xfrm>
            <a:prstGeom prst="rect">
              <a:avLst/>
            </a:prstGeom>
            <a:solidFill>
              <a:schemeClr val="bg1"/>
            </a:solidFill>
          </p:spPr>
          <p:txBody>
            <a:bodyPr wrap="square" rtlCol="0">
              <a:spAutoFit/>
            </a:bodyPr>
            <a:lstStyle/>
            <a:p>
              <a:r>
                <a:rPr lang="en-US" sz="3200" b="1" dirty="0" smtClean="0"/>
                <a:t>B</a:t>
              </a:r>
              <a:endParaRPr lang="en-US" sz="3200" b="1" dirty="0"/>
            </a:p>
          </p:txBody>
        </p:sp>
      </p:grpSp>
      <p:sp>
        <p:nvSpPr>
          <p:cNvPr id="8" name="TextBox 7"/>
          <p:cNvSpPr txBox="1"/>
          <p:nvPr/>
        </p:nvSpPr>
        <p:spPr>
          <a:xfrm>
            <a:off x="4552563" y="1524575"/>
            <a:ext cx="2393797" cy="584775"/>
          </a:xfrm>
          <a:prstGeom prst="rect">
            <a:avLst/>
          </a:prstGeom>
          <a:noFill/>
        </p:spPr>
        <p:txBody>
          <a:bodyPr wrap="none" rtlCol="0">
            <a:spAutoFit/>
          </a:bodyPr>
          <a:lstStyle/>
          <a:p>
            <a:r>
              <a:rPr lang="en-US" sz="3200" dirty="0" smtClean="0">
                <a:solidFill>
                  <a:srgbClr val="C00000"/>
                </a:solidFill>
              </a:rPr>
              <a:t>aka:  “GD&amp;T”</a:t>
            </a:r>
            <a:endParaRPr lang="en-US" sz="3200" dirty="0">
              <a:solidFill>
                <a:srgbClr val="C00000"/>
              </a:solidFill>
            </a:endParaRPr>
          </a:p>
        </p:txBody>
      </p:sp>
      <p:sp>
        <p:nvSpPr>
          <p:cNvPr id="9" name="TextBox 8"/>
          <p:cNvSpPr txBox="1"/>
          <p:nvPr/>
        </p:nvSpPr>
        <p:spPr>
          <a:xfrm>
            <a:off x="1511353" y="5934670"/>
            <a:ext cx="9894582" cy="923330"/>
          </a:xfrm>
          <a:prstGeom prst="rect">
            <a:avLst/>
          </a:prstGeom>
          <a:noFill/>
        </p:spPr>
        <p:txBody>
          <a:bodyPr wrap="square" rtlCol="0">
            <a:spAutoFit/>
          </a:bodyPr>
          <a:lstStyle/>
          <a:p>
            <a:pPr algn="ctr"/>
            <a:r>
              <a:rPr lang="en-US" dirty="0" smtClean="0">
                <a:solidFill>
                  <a:srgbClr val="C00000"/>
                </a:solidFill>
              </a:rPr>
              <a:t>You need to understand GD&amp;T concepts as many companies, particularly large internationals, have adopted this relatively new system.  For your projects, I do not require it, but feel free to add some appropriate geometry symbols if you think it’s required.</a:t>
            </a:r>
            <a:endParaRPr lang="en-US" dirty="0">
              <a:solidFill>
                <a:srgbClr val="C00000"/>
              </a:solidFill>
            </a:endParaRPr>
          </a:p>
        </p:txBody>
      </p:sp>
    </p:spTree>
    <p:extLst>
      <p:ext uri="{BB962C8B-B14F-4D97-AF65-F5344CB8AC3E}">
        <p14:creationId xmlns:p14="http://schemas.microsoft.com/office/powerpoint/2010/main" val="1421537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995</Words>
  <Application>Microsoft Office PowerPoint</Application>
  <PresentationFormat>Widescreen</PresentationFormat>
  <Paragraphs>102</Paragraphs>
  <Slides>11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Helvetica</vt:lpstr>
      <vt:lpstr>Symbol</vt:lpstr>
      <vt:lpstr>Times</vt:lpstr>
      <vt:lpstr>Times New Roman</vt:lpstr>
      <vt:lpstr>Office Theme</vt:lpstr>
      <vt:lpstr>Lecture Class Slide Presentation 4-7-2020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aPriori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Class Slide Presentation 3-23-2020</dc:title>
  <dc:creator>Mike Philpott</dc:creator>
  <cp:lastModifiedBy>Mike Philpott</cp:lastModifiedBy>
  <cp:revision>48</cp:revision>
  <dcterms:created xsi:type="dcterms:W3CDTF">2020-03-24T02:35:31Z</dcterms:created>
  <dcterms:modified xsi:type="dcterms:W3CDTF">2020-04-06T22:52:02Z</dcterms:modified>
</cp:coreProperties>
</file>